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9" r:id="rId6"/>
    <p:sldId id="257" r:id="rId7"/>
    <p:sldId id="258" r:id="rId8"/>
    <p:sldId id="286" r:id="rId9"/>
    <p:sldId id="287" r:id="rId10"/>
    <p:sldId id="288" r:id="rId11"/>
    <p:sldId id="260" r:id="rId12"/>
    <p:sldId id="261" r:id="rId13"/>
    <p:sldId id="262" r:id="rId14"/>
    <p:sldId id="266" r:id="rId15"/>
    <p:sldId id="269" r:id="rId16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8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862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5C963BE-E818-41F7-9555-4F4B742E98AE}" type="datetime1">
              <a:rPr lang="ru-RU" smtClean="0"/>
              <a:pPr rtl="0"/>
              <a:t>24.08.2020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831430A-4AA4-45C8-AC23-CD6B61C41A4C}" type="slidenum">
              <a:rPr lang="ru-RU" smtClean="0"/>
              <a:pPr rt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735222-6EEA-46CD-B936-E9E9D4B85411}" type="datetime1">
              <a:rPr lang="ru-RU" noProof="0" smtClean="0"/>
              <a:pPr rtl="0"/>
              <a:t>24.08.2020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734D747-9380-41EE-9946-EC9EC0CA5D1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3935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pPr rtl="0"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2593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pPr rtl="0"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7706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pPr rtl="0"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5186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pPr rtl="0"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3935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pPr rtl="0"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81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pPr rtl="0"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3578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pPr rtl="0"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3578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pPr rtl="0"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3578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pPr rtl="0"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3578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pPr rtl="0"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096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ru-RU" smtClean="0"/>
              <a:pPr rtl="0"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112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Группа 7">
              <a:extLst>
                <a:ext uri="{FF2B5EF4-FFF2-40B4-BE49-F238E27FC236}">
                  <a16:creationId xmlns=""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Полилиния: фигура 14">
                <a:extLst>
                  <a:ext uri="{FF2B5EF4-FFF2-40B4-BE49-F238E27FC236}">
                    <a16:creationId xmlns=""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16" name="Полилиния: фигура 15">
                <a:extLst>
                  <a:ext uri="{FF2B5EF4-FFF2-40B4-BE49-F238E27FC236}">
                    <a16:creationId xmlns=""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17" name="Прямоугольный треугольник 16">
                <a:extLst>
                  <a:ext uri="{FF2B5EF4-FFF2-40B4-BE49-F238E27FC236}">
                    <a16:creationId xmlns=""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18" name="Прямоугольный треугольник 17">
                <a:extLst>
                  <a:ext uri="{FF2B5EF4-FFF2-40B4-BE49-F238E27FC236}">
                    <a16:creationId xmlns=""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19" name="Прямоугольный треугольник 18">
                <a:extLst>
                  <a:ext uri="{FF2B5EF4-FFF2-40B4-BE49-F238E27FC236}">
                    <a16:creationId xmlns=""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20" name="Полилиния: Фигура 19">
                <a:extLst>
                  <a:ext uri="{FF2B5EF4-FFF2-40B4-BE49-F238E27FC236}">
                    <a16:creationId xmlns=""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</p:grpSp>
        <p:sp>
          <p:nvSpPr>
            <p:cNvPr id="9" name="Полилиния: Фигура 12">
              <a:extLst>
                <a:ext uri="{FF2B5EF4-FFF2-40B4-BE49-F238E27FC236}">
                  <a16:creationId xmlns=""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0" name="Полилиния: Фигура 9">
              <a:extLst>
                <a:ext uri="{FF2B5EF4-FFF2-40B4-BE49-F238E27FC236}">
                  <a16:creationId xmlns=""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/>
            </a:p>
          </p:txBody>
        </p:sp>
        <p:sp>
          <p:nvSpPr>
            <p:cNvPr id="11" name="Полилиния: Фигура 12">
              <a:extLst>
                <a:ext uri="{FF2B5EF4-FFF2-40B4-BE49-F238E27FC236}">
                  <a16:creationId xmlns=""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grpSp>
          <p:nvGrpSpPr>
            <p:cNvPr id="12" name="Группа 11">
              <a:extLst>
                <a:ext uri="{FF2B5EF4-FFF2-40B4-BE49-F238E27FC236}">
                  <a16:creationId xmlns=""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Полилиния: Фигура 12">
                <a:extLst>
                  <a:ext uri="{FF2B5EF4-FFF2-40B4-BE49-F238E27FC236}">
                    <a16:creationId xmlns=""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  <p:sp>
            <p:nvSpPr>
              <p:cNvPr id="14" name="Полилиния: Фигура 12">
                <a:extLst>
                  <a:ext uri="{FF2B5EF4-FFF2-40B4-BE49-F238E27FC236}">
                    <a16:creationId xmlns=""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/>
              </a:p>
            </p:txBody>
          </p:sp>
        </p:grpSp>
      </p:grp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ru-RU" noProof="0"/>
              <a:t>ЗАГОЛОВОК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5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0" name="Рисунок 8">
            <a:extLst>
              <a:ext uri="{FF2B5EF4-FFF2-40B4-BE49-F238E27FC236}">
                <a16:creationId xmlns=""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1" name="Рисунок 8">
            <a:extLst>
              <a:ext uri="{FF2B5EF4-FFF2-40B4-BE49-F238E27FC236}">
                <a16:creationId xmlns=""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2" name="Рисунок 8">
            <a:extLst>
              <a:ext uri="{FF2B5EF4-FFF2-40B4-BE49-F238E27FC236}">
                <a16:creationId xmlns=""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3" name="Рисунок 8">
            <a:extLst>
              <a:ext uri="{FF2B5EF4-FFF2-40B4-BE49-F238E27FC236}">
                <a16:creationId xmlns=""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4" name="Рисунок 8">
            <a:extLst>
              <a:ext uri="{FF2B5EF4-FFF2-40B4-BE49-F238E27FC236}">
                <a16:creationId xmlns=""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6" name="Текст 22">
            <a:extLst>
              <a:ext uri="{FF2B5EF4-FFF2-40B4-BE49-F238E27FC236}">
                <a16:creationId xmlns=""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7" name="Текст 22">
            <a:extLst>
              <a:ext uri="{FF2B5EF4-FFF2-40B4-BE49-F238E27FC236}">
                <a16:creationId xmlns=""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8" name="Текст 22">
            <a:extLst>
              <a:ext uri="{FF2B5EF4-FFF2-40B4-BE49-F238E27FC236}">
                <a16:creationId xmlns=""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9" name="Текст 22">
            <a:extLst>
              <a:ext uri="{FF2B5EF4-FFF2-40B4-BE49-F238E27FC236}">
                <a16:creationId xmlns=""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0" name="Текст 22">
            <a:extLst>
              <a:ext uri="{FF2B5EF4-FFF2-40B4-BE49-F238E27FC236}">
                <a16:creationId xmlns=""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=""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=""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=""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олилиния: Фигура 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47626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то и раздел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6" name="Текст 22">
            <a:extLst>
              <a:ext uri="{FF2B5EF4-FFF2-40B4-BE49-F238E27FC236}">
                <a16:creationId xmlns=""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5" name="Полилиния: Фигура 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3" name="Рисунок 12">
            <a:extLst>
              <a:ext uri="{FF2B5EF4-FFF2-40B4-BE49-F238E27FC236}">
                <a16:creationId xmlns=""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r>
              <a:rPr lang="ru-RU" noProof="0"/>
              <a:t>Вставка изображения</a:t>
            </a:r>
          </a:p>
        </p:txBody>
      </p:sp>
      <p:sp>
        <p:nvSpPr>
          <p:cNvPr id="36" name="Текст 22">
            <a:extLst>
              <a:ext uri="{FF2B5EF4-FFF2-40B4-BE49-F238E27FC236}">
                <a16:creationId xmlns=""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7" name="Текст 22">
            <a:extLst>
              <a:ext uri="{FF2B5EF4-FFF2-40B4-BE49-F238E27FC236}">
                <a16:creationId xmlns=""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544745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тография и текст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6" name="Текст 22">
            <a:extLst>
              <a:ext uri="{FF2B5EF4-FFF2-40B4-BE49-F238E27FC236}">
                <a16:creationId xmlns=""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5" name="Полилиния: Фигура 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3" name="Рисунок 12">
            <a:extLst>
              <a:ext uri="{FF2B5EF4-FFF2-40B4-BE49-F238E27FC236}">
                <a16:creationId xmlns=""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r>
              <a:rPr lang="ru-RU" noProof="0"/>
              <a:t>Вставка изображения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248682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5" name="Полилиния: Фигура 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Рисунок 2">
            <a:extLst>
              <a:ext uri="{FF2B5EF4-FFF2-40B4-BE49-F238E27FC236}">
                <a16:creationId xmlns=""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1" name="Текст 3">
            <a:extLst>
              <a:ext uri="{FF2B5EF4-FFF2-40B4-BE49-F238E27FC236}">
                <a16:creationId xmlns=""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540650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5" name="Полилиния: Фигура 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1" name="Текст 3">
            <a:extLst>
              <a:ext uri="{FF2B5EF4-FFF2-40B4-BE49-F238E27FC236}">
                <a16:creationId xmlns=""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=""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1212989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9" name="Полилиния: фигура 9">
            <a:extLst>
              <a:ext uri="{FF2B5EF4-FFF2-40B4-BE49-F238E27FC236}">
                <a16:creationId xmlns=""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0" name="Полилиния: Фигура 17">
            <a:extLst>
              <a:ext uri="{FF2B5EF4-FFF2-40B4-BE49-F238E27FC236}">
                <a16:creationId xmlns=""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1" name="Полилиния: фигура 11">
            <a:extLst>
              <a:ext uri="{FF2B5EF4-FFF2-40B4-BE49-F238E27FC236}">
                <a16:creationId xmlns=""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2" name="Полилиния: Фигура 7">
            <a:extLst>
              <a:ext uri="{FF2B5EF4-FFF2-40B4-BE49-F238E27FC236}">
                <a16:creationId xmlns=""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24" name="Группа 23">
            <a:extLst>
              <a:ext uri="{FF2B5EF4-FFF2-40B4-BE49-F238E27FC236}">
                <a16:creationId xmlns=""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Полилиния: Фигура 15">
              <a:extLst>
                <a:ext uri="{FF2B5EF4-FFF2-40B4-BE49-F238E27FC236}">
                  <a16:creationId xmlns=""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26" name="Полилиния: Фигура 16">
              <a:extLst>
                <a:ext uri="{FF2B5EF4-FFF2-40B4-BE49-F238E27FC236}">
                  <a16:creationId xmlns=""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0" name="Полилиния: Фигура 23">
            <a:extLst>
              <a:ext uri="{FF2B5EF4-FFF2-40B4-BE49-F238E27FC236}">
                <a16:creationId xmlns=""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1" name="Номер слайда 4">
            <a:extLst>
              <a:ext uri="{FF2B5EF4-FFF2-40B4-BE49-F238E27FC236}">
                <a16:creationId xmlns=""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67230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=""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=""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0" name="Полилиния: Фигура 19">
            <a:extLst>
              <a:ext uri="{FF2B5EF4-FFF2-40B4-BE49-F238E27FC236}">
                <a16:creationId xmlns=""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Прямоугольный треугольник 16">
              <a:extLst>
                <a:ext uri="{FF2B5EF4-FFF2-40B4-BE49-F238E27FC236}">
                  <a16:creationId xmlns=""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8" name="Прямоугольный треугольник 17">
              <a:extLst>
                <a:ext uri="{FF2B5EF4-FFF2-40B4-BE49-F238E27FC236}">
                  <a16:creationId xmlns=""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9" name="Прямоугольный треугольник 18">
              <a:extLst>
                <a:ext uri="{FF2B5EF4-FFF2-40B4-BE49-F238E27FC236}">
                  <a16:creationId xmlns=""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ru-RU" noProof="0"/>
              <a:t>Спасибо!</a:t>
            </a:r>
          </a:p>
        </p:txBody>
      </p:sp>
    </p:spTree>
    <p:extLst>
      <p:ext uri="{BB962C8B-B14F-4D97-AF65-F5344CB8AC3E}">
        <p14:creationId xmlns="" xmlns:p14="http://schemas.microsoft.com/office/powerpoint/2010/main" val="2236386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=""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=""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0" name="Полилиния: Фигура 19">
            <a:extLst>
              <a:ext uri="{FF2B5EF4-FFF2-40B4-BE49-F238E27FC236}">
                <a16:creationId xmlns=""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ru-RU" noProof="0"/>
              <a:t>Спасибо!</a:t>
            </a:r>
          </a:p>
        </p:txBody>
      </p:sp>
      <p:sp>
        <p:nvSpPr>
          <p:cNvPr id="35" name="Полилиния: Фигура 34">
            <a:extLst>
              <a:ext uri="{FF2B5EF4-FFF2-40B4-BE49-F238E27FC236}">
                <a16:creationId xmlns=""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32" name="Полилиния: Фигура 31">
            <a:extLst>
              <a:ext uri="{FF2B5EF4-FFF2-40B4-BE49-F238E27FC236}">
                <a16:creationId xmlns=""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=""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9" name="Полилиния: Фигура 8">
            <a:extLst>
              <a:ext uri="{FF2B5EF4-FFF2-40B4-BE49-F238E27FC236}">
                <a16:creationId xmlns=""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рямоугольный треугольник 9">
            <a:extLst>
              <a:ext uri="{FF2B5EF4-FFF2-40B4-BE49-F238E27FC236}">
                <a16:creationId xmlns=""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=""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3" name="Полилиния: Фигура 12">
            <a:extLst>
              <a:ext uri="{FF2B5EF4-FFF2-40B4-BE49-F238E27FC236}">
                <a16:creationId xmlns=""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4" name="Полилиния: Фигура 13">
            <a:extLst>
              <a:ext uri="{FF2B5EF4-FFF2-40B4-BE49-F238E27FC236}">
                <a16:creationId xmlns=""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=""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grpSp>
        <p:nvGrpSpPr>
          <p:cNvPr id="16" name="Группа 15">
            <a:extLst>
              <a:ext uri="{FF2B5EF4-FFF2-40B4-BE49-F238E27FC236}">
                <a16:creationId xmlns=""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8" name="Полилиния: Фигура 17">
              <a:extLst>
                <a:ext uri="{FF2B5EF4-FFF2-40B4-BE49-F238E27FC236}">
                  <a16:creationId xmlns=""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19" name="Группа 18">
            <a:extLst>
              <a:ext uri="{FF2B5EF4-FFF2-40B4-BE49-F238E27FC236}">
                <a16:creationId xmlns=""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Полилиния: Фигура 19">
              <a:extLst>
                <a:ext uri="{FF2B5EF4-FFF2-40B4-BE49-F238E27FC236}">
                  <a16:creationId xmlns=""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21" name="Полилиния: Фигура 20">
              <a:extLst>
                <a:ext uri="{FF2B5EF4-FFF2-40B4-BE49-F238E27FC236}">
                  <a16:creationId xmlns=""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ru-RU" noProof="0" smtClean="0"/>
              <a:t>Образец текста</a:t>
            </a:r>
          </a:p>
        </p:txBody>
      </p:sp>
      <p:sp>
        <p:nvSpPr>
          <p:cNvPr id="22" name="Номер слайда 4">
            <a:extLst>
              <a:ext uri="{FF2B5EF4-FFF2-40B4-BE49-F238E27FC236}">
                <a16:creationId xmlns=""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3" name="Заголовок 1">
            <a:extLst>
              <a:ext uri="{FF2B5EF4-FFF2-40B4-BE49-F238E27FC236}">
                <a16:creationId xmlns=""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Заголовок раздела 01</a:t>
            </a:r>
          </a:p>
        </p:txBody>
      </p:sp>
    </p:spTree>
    <p:extLst>
      <p:ext uri="{BB962C8B-B14F-4D97-AF65-F5344CB8AC3E}">
        <p14:creationId xmlns=""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Дополнительный 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4" name="Полилиния: Фигура 33">
            <a:extLst>
              <a:ext uri="{FF2B5EF4-FFF2-40B4-BE49-F238E27FC236}">
                <a16:creationId xmlns=""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=""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=""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26" name="Группа 25">
            <a:extLst>
              <a:ext uri="{FF2B5EF4-FFF2-40B4-BE49-F238E27FC236}">
                <a16:creationId xmlns=""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=""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=""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noProof="0"/>
            </a:p>
          </p:txBody>
        </p:sp>
      </p:grpSp>
      <p:sp>
        <p:nvSpPr>
          <p:cNvPr id="29" name="Полилиния: Фигура 28">
            <a:extLst>
              <a:ext uri="{FF2B5EF4-FFF2-40B4-BE49-F238E27FC236}">
                <a16:creationId xmlns=""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30" name="Полилиния: Фигура 29">
            <a:extLst>
              <a:ext uri="{FF2B5EF4-FFF2-40B4-BE49-F238E27FC236}">
                <a16:creationId xmlns=""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grpSp>
        <p:nvGrpSpPr>
          <p:cNvPr id="31" name="Группа 30">
            <a:extLst>
              <a:ext uri="{FF2B5EF4-FFF2-40B4-BE49-F238E27FC236}">
                <a16:creationId xmlns=""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=""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=""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Заголовок раздела 01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ru-RU" noProof="0" smtClean="0"/>
              <a:t>Образец текста</a:t>
            </a:r>
          </a:p>
        </p:txBody>
      </p:sp>
      <p:sp>
        <p:nvSpPr>
          <p:cNvPr id="35" name="Номер слайда 4">
            <a:extLst>
              <a:ext uri="{FF2B5EF4-FFF2-40B4-BE49-F238E27FC236}">
                <a16:creationId xmlns=""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цитат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4" name="Полилиния: Фигура 33">
            <a:extLst>
              <a:ext uri="{FF2B5EF4-FFF2-40B4-BE49-F238E27FC236}">
                <a16:creationId xmlns=""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=""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=""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8" name="Заголовок 1">
            <a:extLst>
              <a:ext uri="{FF2B5EF4-FFF2-40B4-BE49-F238E27FC236}">
                <a16:creationId xmlns=""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 rtl="0"/>
            <a:r>
              <a:rPr lang="ru-RU" sz="18400" noProof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"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Цитата</a:t>
            </a:r>
          </a:p>
        </p:txBody>
      </p:sp>
      <p:sp>
        <p:nvSpPr>
          <p:cNvPr id="19" name="Номер слайда 4">
            <a:extLst>
              <a:ext uri="{FF2B5EF4-FFF2-40B4-BE49-F238E27FC236}">
                <a16:creationId xmlns=""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+ текст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 rtl="0"/>
              <a:t>‹#›</a:t>
            </a:fld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3" name="Текст 22">
            <a:extLst>
              <a:ext uri="{FF2B5EF4-FFF2-40B4-BE49-F238E27FC236}">
                <a16:creationId xmlns=""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4" name="Полилиния: Фигура 23">
            <a:extLst>
              <a:ext uri="{FF2B5EF4-FFF2-40B4-BE49-F238E27FC236}">
                <a16:creationId xmlns=""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4" name="Полилиния: Фигура 23">
            <a:extLst>
              <a:ext uri="{FF2B5EF4-FFF2-40B4-BE49-F238E27FC236}">
                <a16:creationId xmlns=""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Объект 2">
            <a:extLst>
              <a:ext uri="{FF2B5EF4-FFF2-40B4-BE49-F238E27FC236}">
                <a16:creationId xmlns=""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63670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4" name="Полилиния: Фигура 23">
            <a:extLst>
              <a:ext uri="{FF2B5EF4-FFF2-40B4-BE49-F238E27FC236}">
                <a16:creationId xmlns=""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5" name="Текст 2">
            <a:extLst>
              <a:ext uri="{FF2B5EF4-FFF2-40B4-BE49-F238E27FC236}">
                <a16:creationId xmlns=""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rtlCol="0"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6" name="Текст 4">
            <a:extLst>
              <a:ext uri="{FF2B5EF4-FFF2-40B4-BE49-F238E27FC236}">
                <a16:creationId xmlns=""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rtlCol="0"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7" name="Объект 3">
            <a:extLst>
              <a:ext uri="{FF2B5EF4-FFF2-40B4-BE49-F238E27FC236}">
                <a16:creationId xmlns=""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28" name="Объект 5">
            <a:extLst>
              <a:ext uri="{FF2B5EF4-FFF2-40B4-BE49-F238E27FC236}">
                <a16:creationId xmlns=""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21916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типа содержимого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7" name="Полилиния: Фигура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Прямоугольник: Усеченный угол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ru-RU" noProof="0"/>
            </a:p>
          </p:txBody>
        </p:sp>
        <p:sp>
          <p:nvSpPr>
            <p:cNvPr id="3" name="Прямоугольник: Усеченный угол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4" name="Полилиния: Фигура 23">
            <a:extLst>
              <a:ext uri="{FF2B5EF4-FFF2-40B4-BE49-F238E27FC236}">
                <a16:creationId xmlns=""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Объект 2">
            <a:extLst>
              <a:ext uri="{FF2B5EF4-FFF2-40B4-BE49-F238E27FC236}">
                <a16:creationId xmlns=""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 rtlCol="0"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21" name="Объект 3">
            <a:extLst>
              <a:ext uri="{FF2B5EF4-FFF2-40B4-BE49-F238E27FC236}">
                <a16:creationId xmlns=""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 rtlCol="0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99959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263D6C4-4840-40CC-AC84-17E24B3B7BDE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CDDDB7D-9189-9548-A2B9-81DC62C3C1A3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7" name="Полилиния: Фигура 9">
            <a:extLst>
              <a:ext uri="{FF2B5EF4-FFF2-40B4-BE49-F238E27FC236}">
                <a16:creationId xmlns="" xmlns:a16="http://schemas.microsoft.com/office/drawing/2014/main" id="{096D8877-6B4A-4540-8927-767DD7401718}"/>
              </a:ext>
            </a:extLst>
          </p:cNvPr>
          <p:cNvSpPr/>
          <p:nvPr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8" name="Полилиния: Фигура 17">
            <a:extLst>
              <a:ext uri="{FF2B5EF4-FFF2-40B4-BE49-F238E27FC236}">
                <a16:creationId xmlns="" xmlns:a16="http://schemas.microsoft.com/office/drawing/2014/main" id="{5AF2E123-FE0F-8541-8E36-5030C450AA7E}"/>
              </a:ext>
            </a:extLst>
          </p:cNvPr>
          <p:cNvSpPr/>
          <p:nvPr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9" name="Полилиния: фигура 11">
            <a:extLst>
              <a:ext uri="{FF2B5EF4-FFF2-40B4-BE49-F238E27FC236}">
                <a16:creationId xmlns="" xmlns:a16="http://schemas.microsoft.com/office/drawing/2014/main" id="{E5519D99-3B68-924A-9CD0-14B911711CA8}"/>
              </a:ext>
            </a:extLst>
          </p:cNvPr>
          <p:cNvSpPr/>
          <p:nvPr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Полилиния: Фигура 7">
            <a:extLst>
              <a:ext uri="{FF2B5EF4-FFF2-40B4-BE49-F238E27FC236}">
                <a16:creationId xmlns="" xmlns:a16="http://schemas.microsoft.com/office/drawing/2014/main" id="{A09E21A9-FBEF-144C-A152-FE484F3C55C1}"/>
              </a:ext>
            </a:extLst>
          </p:cNvPr>
          <p:cNvSpPr/>
          <p:nvPr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70C7F2CB-A8CE-1545-A08D-93592C4BAEEA}"/>
              </a:ext>
            </a:extLst>
          </p:cNvPr>
          <p:cNvSpPr txBox="1">
            <a:spLocks/>
          </p:cNvSpPr>
          <p:nvPr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ru-RU" noProof="0">
                <a:latin typeface="+mj-lt"/>
              </a:rPr>
              <a:t>Образец заголовка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7068FCE4-1B47-3C4B-B091-013120A97D09}"/>
              </a:ext>
            </a:extLst>
          </p:cNvPr>
          <p:cNvGrpSpPr/>
          <p:nvPr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Полилиния: Фигура 15">
              <a:extLst>
                <a:ext uri="{FF2B5EF4-FFF2-40B4-BE49-F238E27FC236}">
                  <a16:creationId xmlns=""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4" name="Полилиния: Фигура 16">
              <a:extLst>
                <a:ext uri="{FF2B5EF4-FFF2-40B4-BE49-F238E27FC236}">
                  <a16:creationId xmlns=""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BE1E08A0-195D-694F-947B-986A76FBB93E}"/>
              </a:ext>
            </a:extLst>
          </p:cNvPr>
          <p:cNvGrpSpPr/>
          <p:nvPr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Прямоугольник: Усеченный угол 18">
              <a:extLst>
                <a:ext uri="{FF2B5EF4-FFF2-40B4-BE49-F238E27FC236}">
                  <a16:creationId xmlns=""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ru-RU" noProof="0"/>
            </a:p>
          </p:txBody>
        </p:sp>
        <p:sp>
          <p:nvSpPr>
            <p:cNvPr id="17" name="Прямоугольник: Усеченный угол 2">
              <a:extLst>
                <a:ext uri="{FF2B5EF4-FFF2-40B4-BE49-F238E27FC236}">
                  <a16:creationId xmlns=""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18" name="Полилиния: Фигура 23">
            <a:extLst>
              <a:ext uri="{FF2B5EF4-FFF2-40B4-BE49-F238E27FC236}">
                <a16:creationId xmlns="" xmlns:a16="http://schemas.microsoft.com/office/drawing/2014/main" id="{A587DEFD-D470-4142-8E0D-A71DDB147C92}"/>
              </a:ext>
            </a:extLst>
          </p:cNvPr>
          <p:cNvSpPr/>
          <p:nvPr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9" name="Номер слайда 4">
            <a:extLst>
              <a:ext uri="{FF2B5EF4-FFF2-40B4-BE49-F238E27FC236}">
                <a16:creationId xmlns="" xmlns:a16="http://schemas.microsoft.com/office/drawing/2014/main" id="{7D9BF857-7910-734D-A217-5E3344220AA2}"/>
              </a:ext>
            </a:extLst>
          </p:cNvPr>
          <p:cNvSpPr txBox="1">
            <a:spLocks/>
          </p:cNvSpPr>
          <p:nvPr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C263D6C4-4840-40CC-AC84-17E24B3B7BD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4" r:id="rId7"/>
    <p:sldLayoutId id="2147483665" r:id="rId8"/>
    <p:sldLayoutId id="2147483673" r:id="rId9"/>
    <p:sldLayoutId id="2147483662" r:id="rId10"/>
    <p:sldLayoutId id="2147483663" r:id="rId11"/>
    <p:sldLayoutId id="2147483664" r:id="rId12"/>
    <p:sldLayoutId id="2147483675" r:id="rId13"/>
    <p:sldLayoutId id="2147483676" r:id="rId14"/>
    <p:sldLayoutId id="2147483672" r:id="rId15"/>
    <p:sldLayoutId id="2147483667" r:id="rId16"/>
    <p:sldLayoutId id="2147483668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1488" y="295835"/>
            <a:ext cx="7077456" cy="3644153"/>
          </a:xfrm>
        </p:spPr>
        <p:txBody>
          <a:bodyPr rtlCol="0"/>
          <a:lstStyle/>
          <a:p>
            <a:pPr rtl="0"/>
            <a:r>
              <a:rPr lang="ru-RU" sz="3600" dirty="0" smtClean="0">
                <a:solidFill>
                  <a:schemeClr val="bg1"/>
                </a:solidFill>
              </a:rPr>
              <a:t>Казахская национальная академия искусств </a:t>
            </a:r>
            <a:r>
              <a:rPr lang="ru-RU" sz="3600" dirty="0" err="1" smtClean="0">
                <a:solidFill>
                  <a:schemeClr val="bg1"/>
                </a:solidFill>
              </a:rPr>
              <a:t>им.Т.К.Жургенова</a:t>
            </a: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err="1" smtClean="0">
                <a:solidFill>
                  <a:schemeClr val="bg1"/>
                </a:solidFill>
              </a:rPr>
              <a:t>Вебинар</a:t>
            </a:r>
            <a:r>
              <a:rPr lang="ru-RU" sz="3600" dirty="0" smtClean="0">
                <a:solidFill>
                  <a:schemeClr val="bg1"/>
                </a:solidFill>
              </a:rPr>
              <a:t> УМО-ГУП по направлению </a:t>
            </a:r>
            <a:r>
              <a:rPr lang="ru-RU" sz="3600" smtClean="0">
                <a:solidFill>
                  <a:schemeClr val="bg1"/>
                </a:solidFill>
              </a:rPr>
              <a:t>«Искусство»</a:t>
            </a: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1993392"/>
          </a:xfrm>
        </p:spPr>
        <p:txBody>
          <a:bodyPr rtlCol="0">
            <a:normAutofit lnSpcReduction="10000"/>
          </a:bodyPr>
          <a:lstStyle/>
          <a:p>
            <a:pPr marL="0" indent="0" algn="r" rtl="0">
              <a:buNone/>
            </a:pPr>
            <a:endParaRPr lang="ru-RU" dirty="0" smtClean="0"/>
          </a:p>
          <a:p>
            <a:r>
              <a:rPr lang="ru-RU" sz="2800" b="1" dirty="0" smtClean="0"/>
              <a:t>«Организация образовательного процесса</a:t>
            </a:r>
            <a:endParaRPr lang="ru-RU" sz="2800" dirty="0" smtClean="0"/>
          </a:p>
          <a:p>
            <a:r>
              <a:rPr lang="ru-RU" sz="2800" b="1" dirty="0" smtClean="0"/>
              <a:t>творческих вузов в условиях пандемии»</a:t>
            </a:r>
            <a:endParaRPr lang="ru-RU" sz="2800" dirty="0" smtClean="0"/>
          </a:p>
          <a:p>
            <a:pPr marL="0" indent="0" algn="r" rtl="0">
              <a:buNone/>
            </a:pPr>
            <a:endParaRPr lang="ru-RU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1421928"/>
          </a:xfrm>
        </p:spPr>
        <p:txBody>
          <a:bodyPr rtlCol="0"/>
          <a:lstStyle/>
          <a:p>
            <a:r>
              <a:rPr lang="ru-RU" dirty="0" smtClean="0"/>
              <a:t>Проведение вебинаров по актуальным проблемам текущего момента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9" name="Текст 18">
            <a:extLst>
              <a:ext uri="{FF2B5EF4-FFF2-40B4-BE49-F238E27FC236}">
                <a16:creationId xmlns="" xmlns:a16="http://schemas.microsoft.com/office/drawing/2014/main" id="{782206B1-586F-4254-9B36-D06C4E294AC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0647" y="4240092"/>
            <a:ext cx="2025387" cy="2617907"/>
          </a:xfrm>
        </p:spPr>
        <p:txBody>
          <a:bodyPr rtlCol="0"/>
          <a:lstStyle/>
          <a:p>
            <a:pPr rtl="0"/>
            <a:r>
              <a:rPr lang="ru-RU" sz="2000" dirty="0" smtClean="0"/>
              <a:t>Казахской</a:t>
            </a:r>
          </a:p>
          <a:p>
            <a:pPr rtl="0"/>
            <a:r>
              <a:rPr lang="ru-RU" sz="2000" dirty="0" smtClean="0"/>
              <a:t>национальной консерватории</a:t>
            </a:r>
          </a:p>
          <a:p>
            <a:pPr rtl="0"/>
            <a:r>
              <a:rPr lang="ru-RU" sz="2000" dirty="0" smtClean="0"/>
              <a:t>имени</a:t>
            </a:r>
          </a:p>
          <a:p>
            <a:pPr rtl="0"/>
            <a:r>
              <a:rPr lang="ru-RU" sz="2000" dirty="0" err="1" smtClean="0"/>
              <a:t>Курмангазы</a:t>
            </a:r>
            <a:endParaRPr lang="ru-RU" sz="2000" dirty="0" smtClean="0"/>
          </a:p>
        </p:txBody>
      </p:sp>
      <p:sp>
        <p:nvSpPr>
          <p:cNvPr id="20" name="Текст 19">
            <a:extLst>
              <a:ext uri="{FF2B5EF4-FFF2-40B4-BE49-F238E27FC236}">
                <a16:creationId xmlns="" xmlns:a16="http://schemas.microsoft.com/office/drawing/2014/main" id="{CB924A29-3538-4A3F-82A6-D2A7538C211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1" y="4240093"/>
            <a:ext cx="1930817" cy="1837978"/>
          </a:xfrm>
        </p:spPr>
        <p:txBody>
          <a:bodyPr rtlCol="0"/>
          <a:lstStyle/>
          <a:p>
            <a:pPr rtl="0"/>
            <a:r>
              <a:rPr lang="ru-RU" sz="2000" dirty="0" smtClean="0"/>
              <a:t>Казахского</a:t>
            </a:r>
          </a:p>
          <a:p>
            <a:pPr rtl="0"/>
            <a:r>
              <a:rPr lang="ru-RU" sz="2000" dirty="0" smtClean="0"/>
              <a:t>национального</a:t>
            </a:r>
          </a:p>
          <a:p>
            <a:pPr rtl="0"/>
            <a:r>
              <a:rPr lang="ru-RU" sz="2000" dirty="0" smtClean="0"/>
              <a:t>университета</a:t>
            </a:r>
          </a:p>
          <a:p>
            <a:pPr rtl="0"/>
            <a:r>
              <a:rPr lang="ru-RU" sz="2000" dirty="0" smtClean="0"/>
              <a:t>искусств </a:t>
            </a:r>
            <a:endParaRPr lang="ru-RU" sz="2000" dirty="0"/>
          </a:p>
        </p:txBody>
      </p:sp>
      <p:sp>
        <p:nvSpPr>
          <p:cNvPr id="21" name="Текст 20">
            <a:extLst>
              <a:ext uri="{FF2B5EF4-FFF2-40B4-BE49-F238E27FC236}">
                <a16:creationId xmlns="" xmlns:a16="http://schemas.microsoft.com/office/drawing/2014/main" id="{1B8F0371-4F69-4131-91BF-9AB99E6EE89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ru-RU" sz="2000" dirty="0" smtClean="0"/>
              <a:t>Казахской</a:t>
            </a:r>
          </a:p>
          <a:p>
            <a:pPr rtl="0"/>
            <a:r>
              <a:rPr lang="ru-RU" sz="2000" dirty="0" smtClean="0"/>
              <a:t>национальной академии</a:t>
            </a:r>
          </a:p>
          <a:p>
            <a:pPr rtl="0"/>
            <a:r>
              <a:rPr lang="ru-RU" sz="2000" dirty="0" smtClean="0"/>
              <a:t>хореографии</a:t>
            </a:r>
            <a:endParaRPr lang="ru-RU" sz="2000" dirty="0"/>
          </a:p>
        </p:txBody>
      </p:sp>
      <p:sp>
        <p:nvSpPr>
          <p:cNvPr id="22" name="Текст 21">
            <a:extLst>
              <a:ext uri="{FF2B5EF4-FFF2-40B4-BE49-F238E27FC236}">
                <a16:creationId xmlns="" xmlns:a16="http://schemas.microsoft.com/office/drawing/2014/main" id="{78CACAF1-61EA-4605-A8FE-2EEE752B49F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7" y="4240093"/>
            <a:ext cx="2512323" cy="1463040"/>
          </a:xfrm>
        </p:spPr>
        <p:txBody>
          <a:bodyPr rtlCol="0"/>
          <a:lstStyle/>
          <a:p>
            <a:pPr rtl="0"/>
            <a:r>
              <a:rPr lang="ru-RU" sz="2000" dirty="0" smtClean="0"/>
              <a:t>Казахской национальной академии искусств </a:t>
            </a:r>
            <a:r>
              <a:rPr lang="ru-RU" sz="2000" dirty="0" err="1" smtClean="0"/>
              <a:t>им.Т.К.Жургенова</a:t>
            </a:r>
            <a:endParaRPr lang="ru-RU" sz="2000" dirty="0"/>
          </a:p>
        </p:txBody>
      </p:sp>
      <p:sp>
        <p:nvSpPr>
          <p:cNvPr id="23" name="Текст 22">
            <a:extLst>
              <a:ext uri="{FF2B5EF4-FFF2-40B4-BE49-F238E27FC236}">
                <a16:creationId xmlns="" xmlns:a16="http://schemas.microsoft.com/office/drawing/2014/main" id="{8D05A34F-7712-46DB-AB5B-272E294B62E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0018059" y="4240093"/>
            <a:ext cx="1454046" cy="1463040"/>
          </a:xfrm>
        </p:spPr>
        <p:txBody>
          <a:bodyPr rtlCol="0"/>
          <a:lstStyle/>
          <a:p>
            <a:pPr rtl="0"/>
            <a:r>
              <a:rPr lang="ru-RU" sz="2000" dirty="0" smtClean="0"/>
              <a:t>Вузов-</a:t>
            </a:r>
          </a:p>
          <a:p>
            <a:pPr rtl="0"/>
            <a:r>
              <a:rPr lang="ru-RU" sz="2000" dirty="0" smtClean="0"/>
              <a:t>партнеров</a:t>
            </a:r>
            <a:endParaRPr lang="ru-RU" sz="20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CC1F11E7-EDE5-4119-BA64-4FC57C285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ru-RU" smtClean="0"/>
              <a:pPr rtl="0"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2131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201323FB-427E-4A8D-B473-AB0657D8D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rtlCol="0"/>
          <a:lstStyle/>
          <a:p>
            <a:r>
              <a:rPr lang="ru-RU" dirty="0" smtClean="0"/>
              <a:t>Мероприятия  проектных команд</a:t>
            </a:r>
            <a:endParaRPr lang="ru-RU" dirty="0"/>
          </a:p>
        </p:txBody>
      </p:sp>
      <p:graphicFrame>
        <p:nvGraphicFramePr>
          <p:cNvPr id="6" name="Таблица 5">
            <a:extLst>
              <a:ext uri="{FF2B5EF4-FFF2-40B4-BE49-F238E27FC236}">
                <a16:creationId xmlns="" xmlns:a16="http://schemas.microsoft.com/office/drawing/2014/main" id="{E8EEB296-8554-4D20-B3B8-C0BBC380A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5929992"/>
              </p:ext>
            </p:extLst>
          </p:nvPr>
        </p:nvGraphicFramePr>
        <p:xfrm>
          <a:off x="1116853" y="1668112"/>
          <a:ext cx="9931400" cy="5210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2850">
                  <a:extLst>
                    <a:ext uri="{9D8B030D-6E8A-4147-A177-3AD203B41FA5}">
                      <a16:colId xmlns="" xmlns:a16="http://schemas.microsoft.com/office/drawing/2014/main" val="3559833401"/>
                    </a:ext>
                  </a:extLst>
                </a:gridCol>
                <a:gridCol w="2482850">
                  <a:extLst>
                    <a:ext uri="{9D8B030D-6E8A-4147-A177-3AD203B41FA5}">
                      <a16:colId xmlns="" xmlns:a16="http://schemas.microsoft.com/office/drawing/2014/main" val="82523989"/>
                    </a:ext>
                  </a:extLst>
                </a:gridCol>
                <a:gridCol w="2482850">
                  <a:extLst>
                    <a:ext uri="{9D8B030D-6E8A-4147-A177-3AD203B41FA5}">
                      <a16:colId xmlns="" xmlns:a16="http://schemas.microsoft.com/office/drawing/2014/main" val="3211310719"/>
                    </a:ext>
                  </a:extLst>
                </a:gridCol>
                <a:gridCol w="2482850">
                  <a:extLst>
                    <a:ext uri="{9D8B030D-6E8A-4147-A177-3AD203B41FA5}">
                      <a16:colId xmlns="" xmlns:a16="http://schemas.microsoft.com/office/drawing/2014/main" val="4160613981"/>
                    </a:ext>
                  </a:extLst>
                </a:gridCol>
              </a:tblGrid>
              <a:tr h="22078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по совершенствованию программ непрерывного образования: школа-колледж- вуз- послевузовское образование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по созданию методического центра по направлению «Искусство»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по совершенствованию профессиональных стандартов в области культуры и искусства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noProof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Проект «Профессиональное образование в сфере музыкальное искусство»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66630617"/>
                  </a:ext>
                </a:extLst>
              </a:tr>
              <a:tr h="1232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1) Разработка и внедрение сквозной программы  «школа-колледж - вуз» по направлениям Живопись, ДПИ </a:t>
                      </a:r>
                    </a:p>
                    <a:p>
                      <a:pPr rtl="0"/>
                      <a:endParaRPr lang="ru-RU" sz="1400" noProof="0" dirty="0"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Проблемы совершенствования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содержания и технологий обучения в режиме ДО - </a:t>
                      </a:r>
                      <a:r>
                        <a:rPr lang="ru-RU" sz="14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вебинар</a:t>
                      </a:r>
                      <a:endParaRPr lang="ru-RU" sz="14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endParaRPr lang="ru-RU" sz="14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1)Разработка совместно с работодателями профессиональных стандартов по направлению «Искусство»</a:t>
                      </a:r>
                      <a:endParaRPr lang="ru-RU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ru-RU" sz="14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46274366"/>
                  </a:ext>
                </a:extLst>
              </a:tr>
              <a:tr h="1114845">
                <a:tc>
                  <a:txBody>
                    <a:bodyPr/>
                    <a:lstStyle/>
                    <a:p>
                      <a:pPr rtl="0"/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2)Подготовка методических рекомендаций по ведению занятий в </a:t>
                      </a:r>
                      <a:r>
                        <a:rPr lang="ru-RU" sz="14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онлайн</a:t>
                      </a: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режиме</a:t>
                      </a:r>
                      <a:endParaRPr lang="ru-RU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2) Разработка и внедрение различных  форматов и технологий дистанционной работы – методические указания</a:t>
                      </a:r>
                      <a:endParaRPr lang="ru-RU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2) Внести предложения в МКС РК, МТСЗН РК и НПП «</a:t>
                      </a:r>
                      <a:r>
                        <a:rPr lang="ru-RU" sz="14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Атамекен</a:t>
                      </a: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»  о внедрении ПС по направлению «Искусство»</a:t>
                      </a:r>
                      <a:endParaRPr lang="ru-RU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ru-RU" sz="1400" noProof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8271508"/>
                  </a:ext>
                </a:extLst>
              </a:tr>
              <a:tr h="473120">
                <a:tc>
                  <a:txBody>
                    <a:bodyPr/>
                    <a:lstStyle/>
                    <a:p>
                      <a:pPr rtl="0"/>
                      <a:endParaRPr lang="ru-RU" sz="1400" noProof="0"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ru-RU" sz="14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ru-RU" sz="14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ru-RU" sz="1400" noProof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6384641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E4398C1C-6656-4A73-A680-62A81CDC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ru-RU" smtClean="0"/>
              <a:pPr rtl="0"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54255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/>
              <a:t>Спасибо!</a:t>
            </a:r>
          </a:p>
        </p:txBody>
      </p:sp>
    </p:spTree>
    <p:extLst>
      <p:ext uri="{BB962C8B-B14F-4D97-AF65-F5344CB8AC3E}">
        <p14:creationId xmlns="" xmlns:p14="http://schemas.microsoft.com/office/powerpoint/2010/main" val="42977186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1488" y="954741"/>
            <a:ext cx="7077456" cy="2985247"/>
          </a:xfrm>
        </p:spPr>
        <p:txBody>
          <a:bodyPr rtlCol="0"/>
          <a:lstStyle/>
          <a:p>
            <a:pPr rtl="0"/>
            <a:r>
              <a:rPr lang="ru-RU" sz="3600" dirty="0" smtClean="0">
                <a:solidFill>
                  <a:schemeClr val="bg1"/>
                </a:solidFill>
              </a:rPr>
              <a:t>                                     Проект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План работы УМО-ГУП 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по направлению «Искусство»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на 2020-2021 учебный год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1993392"/>
          </a:xfrm>
        </p:spPr>
        <p:txBody>
          <a:bodyPr rtlCol="0">
            <a:normAutofit/>
          </a:bodyPr>
          <a:lstStyle/>
          <a:p>
            <a:pPr marL="0" indent="0" algn="r" rtl="0">
              <a:buNone/>
            </a:pPr>
            <a:endParaRPr lang="ru-RU" dirty="0" smtClean="0"/>
          </a:p>
          <a:p>
            <a:pPr marL="0" indent="0" algn="r" rtl="0">
              <a:buNone/>
            </a:pPr>
            <a:endParaRPr lang="ru-RU" b="1" dirty="0" smtClean="0"/>
          </a:p>
          <a:p>
            <a:pPr marL="0" indent="0" algn="r" rtl="0">
              <a:buNone/>
            </a:pPr>
            <a:r>
              <a:rPr lang="ru-RU" b="1" dirty="0" err="1" smtClean="0"/>
              <a:t>Гизатова</a:t>
            </a:r>
            <a:r>
              <a:rPr lang="ru-RU" b="1" dirty="0" smtClean="0"/>
              <a:t> Г.Б.</a:t>
            </a:r>
          </a:p>
          <a:p>
            <a:pPr marL="0" indent="0" algn="r" rtl="0">
              <a:buNone/>
            </a:pPr>
            <a:r>
              <a:rPr lang="ru-RU" b="1" dirty="0" smtClean="0"/>
              <a:t>24.08.2020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E3BD8413-C238-49D7-A4E1-E8FEF1811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sz="4400" dirty="0" smtClean="0"/>
              <a:t>Основные мероприятия</a:t>
            </a:r>
            <a:endParaRPr lang="ru-RU" sz="4400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A95F4DE-39B7-4CE2-BC1E-8B8AE662A8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40000" lnSpcReduction="20000"/>
          </a:bodyPr>
          <a:lstStyle/>
          <a:p>
            <a:r>
              <a:rPr lang="ru-RU" sz="4000" b="1" dirty="0" smtClean="0"/>
              <a:t>Проведение заседаний УМО-ГУП – по графику</a:t>
            </a:r>
          </a:p>
          <a:p>
            <a:pPr rtl="0"/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0B24BF10-2B55-43AB-9F77-F1A14103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ru-RU" smtClean="0"/>
              <a:pPr rtl="0"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27943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978729"/>
          </a:xfrm>
        </p:spPr>
        <p:txBody>
          <a:bodyPr rtlCol="0"/>
          <a:lstStyle/>
          <a:p>
            <a:r>
              <a:rPr lang="ru-RU" dirty="0" smtClean="0"/>
              <a:t>Предлагаемые вопросы для обсуждения: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r>
              <a:rPr lang="ru-RU" sz="2800" dirty="0" smtClean="0"/>
              <a:t>1.Внесение в МОН РК предложений по пересмотру требований по </a:t>
            </a:r>
            <a:r>
              <a:rPr lang="ru-RU" sz="2800" dirty="0" err="1" smtClean="0"/>
              <a:t>остепененности</a:t>
            </a:r>
            <a:r>
              <a:rPr lang="ru-RU" sz="2800" dirty="0" smtClean="0"/>
              <a:t> и </a:t>
            </a:r>
            <a:r>
              <a:rPr lang="ru-RU" sz="2800" dirty="0" err="1" smtClean="0"/>
              <a:t>штатности</a:t>
            </a:r>
            <a:r>
              <a:rPr lang="ru-RU" sz="2800" dirty="0" smtClean="0"/>
              <a:t> ППС по направлению «Искусство»</a:t>
            </a:r>
          </a:p>
          <a:p>
            <a:r>
              <a:rPr lang="ru-RU" sz="2800" dirty="0" smtClean="0"/>
              <a:t>2.Вовлечение в учебный процесс иностранных преподавателей</a:t>
            </a:r>
          </a:p>
          <a:p>
            <a:r>
              <a:rPr lang="ru-RU" sz="2800" dirty="0" smtClean="0"/>
              <a:t>3.Обмен специалистами из различных вузов и регионов</a:t>
            </a:r>
          </a:p>
          <a:p>
            <a:pPr rtl="0"/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ru-RU" smtClean="0"/>
              <a:pPr rtl="0"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978729"/>
          </a:xfrm>
        </p:spPr>
        <p:txBody>
          <a:bodyPr rtlCol="0"/>
          <a:lstStyle/>
          <a:p>
            <a:r>
              <a:rPr lang="ru-RU" dirty="0" smtClean="0"/>
              <a:t>Предлагаемые вопросы для обсуждения: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708180"/>
          </a:xfrm>
        </p:spPr>
        <p:txBody>
          <a:bodyPr rtlCol="0"/>
          <a:lstStyle/>
          <a:p>
            <a:r>
              <a:rPr lang="ru-RU" sz="2400" dirty="0" smtClean="0"/>
              <a:t>4.Механизм внедрения в  образовательные программы по направлению «Искусство» смешанной формы обучения в сочетании с традиционным обучением</a:t>
            </a:r>
          </a:p>
          <a:p>
            <a:r>
              <a:rPr lang="ru-RU" sz="2400" dirty="0" smtClean="0"/>
              <a:t>5.Обновление и актуализация образовательных программ по направлению «Искусство»</a:t>
            </a:r>
          </a:p>
          <a:p>
            <a:r>
              <a:rPr lang="ru-RU" sz="2400" dirty="0" smtClean="0"/>
              <a:t>6.Внесение предложений в МОН РК по пересмотру законодательных изменений по осуществлению ДО в области искусства</a:t>
            </a:r>
          </a:p>
          <a:p>
            <a:pPr rtl="0"/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ru-RU" smtClean="0"/>
              <a:pPr rtl="0"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978729"/>
          </a:xfrm>
        </p:spPr>
        <p:txBody>
          <a:bodyPr rtlCol="0"/>
          <a:lstStyle/>
          <a:p>
            <a:r>
              <a:rPr lang="ru-RU" dirty="0" smtClean="0"/>
              <a:t>Предлагаемые вопросы для обсуждения: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708180"/>
          </a:xfrm>
        </p:spPr>
        <p:txBody>
          <a:bodyPr rtlCol="0"/>
          <a:lstStyle/>
          <a:p>
            <a:r>
              <a:rPr lang="ru-RU" sz="2400" dirty="0" smtClean="0"/>
              <a:t>7. Пересмотреть  формулирование результатов обучения цикла ООД в образовательных программах по направлению «Искусство» </a:t>
            </a:r>
          </a:p>
          <a:p>
            <a:r>
              <a:rPr lang="ru-RU" sz="2400" dirty="0" smtClean="0"/>
              <a:t>8.Пересмотр и утверждение форм проведения итогового контроля образовательных программ  группы «Искусство» </a:t>
            </a:r>
          </a:p>
          <a:p>
            <a:r>
              <a:rPr lang="ru-RU" sz="2400" dirty="0" smtClean="0"/>
              <a:t>9. О конкурентоспособности вузов искусств на международном и национальном уровне</a:t>
            </a:r>
          </a:p>
          <a:p>
            <a:pPr rtl="0"/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ru-RU" smtClean="0"/>
              <a:pPr rtl="0"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978729"/>
          </a:xfrm>
        </p:spPr>
        <p:txBody>
          <a:bodyPr rtlCol="0"/>
          <a:lstStyle/>
          <a:p>
            <a:r>
              <a:rPr lang="ru-RU" dirty="0" smtClean="0"/>
              <a:t>Предлагаемые вопросы для обсуждения: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708180"/>
          </a:xfrm>
        </p:spPr>
        <p:txBody>
          <a:bodyPr rtlCol="0"/>
          <a:lstStyle/>
          <a:p>
            <a:endParaRPr lang="ru-RU" sz="2800" dirty="0" smtClean="0"/>
          </a:p>
          <a:p>
            <a:r>
              <a:rPr lang="ru-RU" sz="2800" dirty="0" smtClean="0"/>
              <a:t>10. Проблемы воспитательной работы вузов искусств условиях ДО</a:t>
            </a:r>
          </a:p>
          <a:p>
            <a:r>
              <a:rPr lang="ru-RU" sz="2800" dirty="0" smtClean="0"/>
              <a:t>11.Актуальные вопросы соблюдения академической честности в вузах искусств </a:t>
            </a:r>
          </a:p>
          <a:p>
            <a:r>
              <a:rPr lang="ru-RU" sz="2800" dirty="0" smtClean="0"/>
              <a:t>12. Роль библиотеки в условиях ДО </a:t>
            </a:r>
          </a:p>
          <a:p>
            <a:pPr rtl="0"/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ru-RU" smtClean="0"/>
              <a:pPr rtl="0"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BD179B88-D43C-4A31-9A52-3498E9430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104" y="2366682"/>
            <a:ext cx="7781544" cy="2378573"/>
          </a:xfrm>
        </p:spPr>
        <p:txBody>
          <a:bodyPr rtlCol="0">
            <a:normAutofit fontScale="90000"/>
          </a:bodyPr>
          <a:lstStyle/>
          <a:p>
            <a:r>
              <a:rPr lang="ru-RU" sz="3600" dirty="0" smtClean="0"/>
              <a:t>Проведение </a:t>
            </a:r>
            <a:r>
              <a:rPr lang="en-US" sz="3600" dirty="0" smtClean="0"/>
              <a:t>II </a:t>
            </a:r>
            <a:r>
              <a:rPr lang="ru-RU" sz="3600" dirty="0" smtClean="0"/>
              <a:t>Международной научно-методической конференции на тему «Школа – Колледж – ВУЗ –ПВО сферы искусства в условиях пандемии»</a:t>
            </a:r>
            <a:endParaRPr lang="ru-RU" sz="3600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CDDBE65-9AB1-4989-AF86-726591A6A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79"/>
            <a:ext cx="6803136" cy="1175273"/>
          </a:xfrm>
        </p:spPr>
        <p:txBody>
          <a:bodyPr rtlCol="0">
            <a:normAutofit/>
          </a:bodyPr>
          <a:lstStyle/>
          <a:p>
            <a:endParaRPr lang="ru-RU" dirty="0" smtClean="0"/>
          </a:p>
          <a:p>
            <a:r>
              <a:rPr lang="ru-RU" sz="3100" dirty="0" smtClean="0"/>
              <a:t>Ноябрь  2020</a:t>
            </a:r>
            <a:endParaRPr lang="ru-RU" sz="31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ru-RU" smtClean="0"/>
              <a:pPr rtl="0"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98287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rtlCol="0"/>
          <a:lstStyle/>
          <a:p>
            <a:r>
              <a:rPr lang="ru-RU" dirty="0" smtClean="0"/>
              <a:t>Организационные совещания Проектных групп </a:t>
            </a: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ru-RU" smtClean="0"/>
              <a:pPr rtl="0"/>
              <a:t>9</a:t>
            </a:fld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B74126B4-1E6C-4FFF-9282-40E18A85A07F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444500" y="1681162"/>
            <a:ext cx="5157787" cy="1304085"/>
          </a:xfrm>
        </p:spPr>
        <p:txBody>
          <a:bodyPr rtlCol="0">
            <a:noAutofit/>
          </a:bodyPr>
          <a:lstStyle/>
          <a:p>
            <a:r>
              <a:rPr lang="ru-RU" sz="2400" dirty="0" smtClean="0"/>
              <a:t>1) Проект по совершенствованию программ непрерывного образования: школа-колледж- вуз- послевузовское образование</a:t>
            </a:r>
            <a:endParaRPr lang="ru-RU" sz="2400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E0C87788-476B-4620-8002-A5C1177AD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Autofit/>
          </a:bodyPr>
          <a:lstStyle/>
          <a:p>
            <a:r>
              <a:rPr lang="ru-RU" sz="2400" dirty="0" smtClean="0"/>
              <a:t>3) Проект по совершенствованию профессиональных стандартов в области культуры и искусства</a:t>
            </a:r>
            <a:endParaRPr lang="ru-RU" sz="2400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000A9570-5EF6-4AFB-9FCA-7C8998E3FEB1}"/>
              </a:ext>
            </a:extLst>
          </p:cNvPr>
          <p:cNvSpPr>
            <a:spLocks noGrp="1"/>
          </p:cNvSpPr>
          <p:nvPr>
            <p:ph type="body" sz="quarter" idx="4"/>
          </p:nvPr>
        </p:nvSpPr>
        <p:spPr>
          <a:xfrm>
            <a:off x="6650224" y="3442447"/>
            <a:ext cx="5183188" cy="2236228"/>
          </a:xfrm>
        </p:spPr>
        <p:txBody>
          <a:bodyPr rtlCol="0">
            <a:normAutofit/>
          </a:bodyPr>
          <a:lstStyle/>
          <a:p>
            <a:pPr>
              <a:buNone/>
            </a:pPr>
            <a:r>
              <a:rPr lang="ru-RU" sz="2400" b="1" dirty="0" smtClean="0"/>
              <a:t> 4) Проект «Профессиональное образование в сфере музыкальное искусство»</a:t>
            </a:r>
            <a:endParaRPr lang="ru-RU" sz="2400" b="1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9010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quarter" idx="2"/>
          </p:nvPr>
        </p:nvSpPr>
        <p:spPr bwMode="auto">
          <a:xfrm>
            <a:off x="444500" y="3653299"/>
            <a:ext cx="527990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2) Проект по созданию методического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центра по направлению «Искусство»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72704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f66687569_win32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30677666_TF66687569" id="{8088A86A-5DE3-4754-A836-2A3C30D038B3}" vid="{7A96DF9F-A41C-4EE8-8C3F-8182B482B139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B67ACAB-C3DC-429D-A23C-0723C084F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95DE24-D6C3-4A00-9085-D9594C193A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992231-163D-4428-A2B8-DA1FE0274129}">
  <ds:schemaRefs>
    <ds:schemaRef ds:uri="http://schemas.microsoft.com/office/2006/metadata/properties"/>
    <ds:schemaRef ds:uri="http://purl.org/dc/dcmitype/"/>
    <ds:schemaRef ds:uri="http://schemas.microsoft.com/sharepoint/v3"/>
    <ds:schemaRef ds:uri="http://purl.org/dc/elements/1.1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http://purl.org/dc/terms/"/>
    <ds:schemaRef ds:uri="fb0879af-3eba-417a-a55a-ffe6dcd6ca7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tf66687569_win32</Template>
  <TotalTime>0</TotalTime>
  <Words>442</Words>
  <Application>Microsoft Office PowerPoint</Application>
  <PresentationFormat>Произвольный</PresentationFormat>
  <Paragraphs>87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tf66687569_win32</vt:lpstr>
      <vt:lpstr>Казахская национальная академия искусств им.Т.К.Жургенова   Вебинар УМО-ГУП по направлению «Искусство» </vt:lpstr>
      <vt:lpstr>                                     Проект  План работы УМО-ГУП  по направлению «Искусство» на 2020-2021 учебный год</vt:lpstr>
      <vt:lpstr>Основные мероприятия</vt:lpstr>
      <vt:lpstr>Предлагаемые вопросы для обсуждения: </vt:lpstr>
      <vt:lpstr>Предлагаемые вопросы для обсуждения: </vt:lpstr>
      <vt:lpstr>Предлагаемые вопросы для обсуждения: </vt:lpstr>
      <vt:lpstr>Предлагаемые вопросы для обсуждения: </vt:lpstr>
      <vt:lpstr>Проведение II Международной научно-методической конференции на тему «Школа – Колледж – ВУЗ –ПВО сферы искусства в условиях пандемии»</vt:lpstr>
      <vt:lpstr>Организационные совещания Проектных групп </vt:lpstr>
      <vt:lpstr>Проведение вебинаров по актуальным проблемам текущего момента  </vt:lpstr>
      <vt:lpstr>Мероприятия  проектных команд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2020-08-23T17:56:03Z</dcterms:created>
  <dcterms:modified xsi:type="dcterms:W3CDTF">2020-08-24T03:28:57Z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