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3" r:id="rId4"/>
    <p:sldId id="262" r:id="rId5"/>
    <p:sldId id="257" r:id="rId6"/>
    <p:sldId id="264" r:id="rId7"/>
    <p:sldId id="267" r:id="rId8"/>
    <p:sldId id="258" r:id="rId9"/>
    <p:sldId id="265" r:id="rId10"/>
    <p:sldId id="259" r:id="rId11"/>
    <p:sldId id="266" r:id="rId12"/>
    <p:sldId id="260" r:id="rId13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5BFD1-A6D9-41B4-82D6-0B689A247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047972-D3D3-441A-BC9D-6257DB9D9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D8C55-DC79-41C0-A1F1-32A1575B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CD45D-4E92-4B35-B8B9-17D3FB07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EBC51-9261-4882-8F78-28C8CACA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40257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B5E2-468D-47E2-AB35-F96BEFFC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E38797-9569-4C21-B366-7A22D31A0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24165-3712-47F5-9E79-43469507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E34D7-3089-40C4-BA99-1F5E3F39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5EC9A-AB56-4F70-9982-0DDC5D22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7320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8EC22-74A7-4FA2-9008-E1C226272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519B54-8D87-4A08-A6FF-151503713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18B30-7952-4382-A953-4B144BED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24F54-8DD9-4A40-AE8E-07DDDD5F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00BD2-1396-4446-A567-91D1324B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8168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2CD0F-C95D-4987-BEB7-F8F4ACFA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99544-B6E5-420C-8E29-21EF68ECE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9D2D64-74E7-47F2-AC16-D58F8A92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57D1B-2247-459B-B2E2-F4F9B9EA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1B336-10E5-4269-A187-130F5D15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773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D9077-B831-45DC-8340-EC8ECEC5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86ECA4-FE7E-4524-99A0-35A62FF14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BF86A-C32C-4F29-B75A-C390F1E3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784D3-A6E2-4281-AAFD-71C42575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F9412-BDBA-44D9-9071-34CCEA5B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6507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5FF40-7E2D-48D2-BD33-FAC131A8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4A9A7-2570-4F7B-9B86-3BA905AE4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D31E7-E7A5-412A-8488-539A9DA64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5E941-5554-4D7C-B877-30DBD86F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C8BAF-262F-4DDF-BBB3-79B6C2EF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7F027-9AA1-4B51-98D3-246A0EC2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9046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5C9B4-E2C6-42E3-AE07-C2111813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5AF52-AD37-4DE2-812E-71B2BE04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3377E7-3139-49E4-A38A-BF2C4EF07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664206-3B6B-4764-AC5E-C16927F09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3A1FB3-BBED-48BE-9F74-21594E856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209413-28D4-4814-A96C-DC4DD644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0CE24E-1D43-44D2-A476-3B31AF07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FD837-DDC0-482D-ABCA-955DA889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83097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AF837-6F13-476A-AA5C-4EF0FEC8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8EA003-6338-4B49-904A-D231C9B1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00DE00-4DEA-4FCF-920F-18169641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B3AD45-431C-4936-956B-3EECA55D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5803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CF2DC9-AD89-422F-B83C-052B5F92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D07FD1-2378-44DC-8402-84E8E083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480CDA-C13A-41AE-921A-69920806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9788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4127F-EF55-4368-BD0B-D4E8549A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51B17-2D32-434D-959E-C5BD8029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795E20-7C8C-4651-BD49-E28CC589B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C6AAE4-BBAA-4A42-9515-A2FC04FC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6F873-DC78-44FB-B276-1A5AB2F0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CABB48-BB9A-4244-BF48-33F65F0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6622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94DCD-59E3-4D31-B650-2A5FF850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BDAE61-BDDF-4FCD-8A69-3ED21BE89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C1FC56-2F98-4E12-9208-A784B0A8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1B7137-D180-4727-A2E7-26AC98EA8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735C67-6766-43B8-8E02-C0DD696C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4C1B1-1CC9-4249-97D6-30201336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6812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06CE8-FCA4-49C9-9AEA-BFEA77F5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3DB2AB-D005-48FD-BB1F-E92D572C8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9804D-9186-4E09-9C8B-AF5783B28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79BD-883C-4BEA-968A-32C0256CE9C4}" type="datetimeFigureOut">
              <a:rPr lang="kk-KZ" smtClean="0"/>
              <a:t>24.08.2020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F4F42-916F-4CF6-BE69-A2F161962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C399D3-02B7-44F1-BDA8-878E90C64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66CC-44B6-4F9D-957B-EFC6F48372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223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EE73-EEC2-4C06-963D-F5B6F1C4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kk-KZ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36483D-ED97-434F-A31B-2D64AC06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KZ" sz="2800" b="1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KZ" b="1" u="sng" dirty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KZ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KZ" b="1" u="sng" dirty="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KZ" sz="28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«Интегрирование цифровых технологи</a:t>
            </a:r>
            <a:r>
              <a:rPr lang="ru-KZ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й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 образовательном процессе»</a:t>
            </a:r>
            <a:r>
              <a:rPr lang="ru-KZ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модель реализации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KZ" sz="28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KZ" sz="28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KZ" sz="1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рук-ль НИЦПВО К</a:t>
            </a:r>
            <a:r>
              <a:rPr lang="kk-KZ" sz="1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KZ" sz="1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льшанова</a:t>
            </a:r>
            <a:r>
              <a:rPr lang="ru-KZ" sz="1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А.А.</a:t>
            </a:r>
            <a:r>
              <a:rPr lang="kk-KZ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k-KZ" sz="14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4573FE-0893-47BE-9B30-85B3CBF35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06" y="365126"/>
            <a:ext cx="6302326" cy="35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5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20E0A-B26B-4839-A59B-2F60A947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Результаты обучения:</a:t>
            </a:r>
            <a:r>
              <a:rPr lang="kk-KZ" sz="4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4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k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A4156-EFE1-42D6-A262-2DEB3D9E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98000"/>
              </a:lnSpc>
              <a:spcAft>
                <a:spcPts val="35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Необходимые навыки для разработки онлайн-ресурсов и онлайн-курсов.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35"/>
              </a:spcAft>
              <a:buFont typeface="+mj-lt"/>
              <a:buAutoNum type="arabicPeriod"/>
            </a:pP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Формировать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презентации и веб страниц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 различных медиа форматах по основным темам учебной программы; 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35"/>
              </a:spcAft>
              <a:buFont typeface="+mj-lt"/>
              <a:buAutoNum type="arabicPeriod"/>
            </a:pP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K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недрять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использование авторских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презентаций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лекций для интерактивной электронной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доск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35"/>
              </a:spcAft>
              <a:buFont typeface="+mj-lt"/>
              <a:buAutoNum type="arabicPeriod"/>
            </a:pP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разрабатывать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онлайн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лекци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мастер классы с использованием ЦОТ и кодирование и наладка программного обеспечения.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35"/>
              </a:spcAft>
              <a:buFont typeface="+mj-lt"/>
              <a:buAutoNum type="arabicPeriod"/>
            </a:pP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</a:t>
            </a:r>
            <a:r>
              <a:rPr lang="ru-K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азработывать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модель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видео лекций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 использованием монтажа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публик</a:t>
            </a:r>
            <a:r>
              <a:rPr lang="ru-K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оватьих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 различных платформах открытого доступа.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35"/>
              </a:spcAft>
              <a:buFont typeface="+mj-lt"/>
              <a:buAutoNum type="arabicPeriod"/>
            </a:pP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Классифицировать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облачн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виртуальн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библиотек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умение работать 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 ней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информационной системе.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35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K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формирова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базу данных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организ</a:t>
            </a:r>
            <a:r>
              <a:rPr lang="ru-K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овать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хранени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данных, 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 возможности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резервного копирования, восстановление резервных копий и т.п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7735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29" t="18904" r="26028" b="12244"/>
          <a:stretch/>
        </p:blipFill>
        <p:spPr>
          <a:xfrm>
            <a:off x="292308" y="0"/>
            <a:ext cx="5471410" cy="3696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752" t="29780" r="26058" b="12491"/>
          <a:stretch/>
        </p:blipFill>
        <p:spPr>
          <a:xfrm>
            <a:off x="6850505" y="3826240"/>
            <a:ext cx="4661942" cy="2645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879" t="23800" r="24893" b="12708"/>
          <a:stretch/>
        </p:blipFill>
        <p:spPr>
          <a:xfrm>
            <a:off x="584616" y="3826240"/>
            <a:ext cx="4886793" cy="2901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6277" t="18920" r="25267" b="16014"/>
          <a:stretch/>
        </p:blipFill>
        <p:spPr>
          <a:xfrm>
            <a:off x="6865497" y="394148"/>
            <a:ext cx="4646950" cy="29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1957F-AE1E-445B-8427-BD4152EE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k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9C4BB-9CE4-44F7-ACF7-C25C7C10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СОДЕРЖАНИЕ УЧЕБНОЙ ПРОГРАММЫ</a:t>
            </a:r>
            <a:endParaRPr lang="ru-KZ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Л/П – лекция / презентация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Д/У – демонстрация / упражнение</a:t>
            </a:r>
          </a:p>
          <a:p>
            <a:pPr marL="0" indent="0" algn="ctr">
              <a:buNone/>
            </a:pPr>
            <a:endParaRPr lang="ru-KZ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70F2818-C31A-44EB-91A5-18DF763F0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676471"/>
              </p:ext>
            </p:extLst>
          </p:nvPr>
        </p:nvGraphicFramePr>
        <p:xfrm>
          <a:off x="1350497" y="2039813"/>
          <a:ext cx="9580100" cy="4453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357">
                  <a:extLst>
                    <a:ext uri="{9D8B030D-6E8A-4147-A177-3AD203B41FA5}">
                      <a16:colId xmlns:a16="http://schemas.microsoft.com/office/drawing/2014/main" val="515167566"/>
                    </a:ext>
                  </a:extLst>
                </a:gridCol>
                <a:gridCol w="7482230">
                  <a:extLst>
                    <a:ext uri="{9D8B030D-6E8A-4147-A177-3AD203B41FA5}">
                      <a16:colId xmlns:a16="http://schemas.microsoft.com/office/drawing/2014/main" val="2901759763"/>
                    </a:ext>
                  </a:extLst>
                </a:gridCol>
                <a:gridCol w="589231">
                  <a:extLst>
                    <a:ext uri="{9D8B030D-6E8A-4147-A177-3AD203B41FA5}">
                      <a16:colId xmlns:a16="http://schemas.microsoft.com/office/drawing/2014/main" val="2102853075"/>
                    </a:ext>
                  </a:extLst>
                </a:gridCol>
                <a:gridCol w="975282">
                  <a:extLst>
                    <a:ext uri="{9D8B030D-6E8A-4147-A177-3AD203B41FA5}">
                      <a16:colId xmlns:a16="http://schemas.microsoft.com/office/drawing/2014/main" val="542979950"/>
                    </a:ext>
                  </a:extLst>
                </a:gridCol>
              </a:tblGrid>
              <a:tr h="383916">
                <a:tc>
                  <a:txBody>
                    <a:bodyPr/>
                    <a:lstStyle/>
                    <a:p>
                      <a:pPr marL="109728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k-KZ" sz="1100" u="none" strike="noStrike">
                          <a:effectLst/>
                        </a:rPr>
                        <a:t> № </a:t>
                      </a:r>
                      <a:r>
                        <a:rPr lang="ru-KZ" sz="1100" u="none" strike="noStrike">
                          <a:effectLst/>
                        </a:rPr>
                        <a:t>                                                                                                                                                                          </a:t>
                      </a:r>
                      <a:endParaRPr lang="kk-KZ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 dirty="0">
                          <a:effectLst/>
                        </a:rPr>
                        <a:t>ТЕМА 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Л/П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Д/У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785011005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1.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5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ЦИФРОВЫЕ УЧЕБНЫЕ СРЕДЫ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1093615956"/>
                  </a:ext>
                </a:extLst>
              </a:tr>
              <a:tr h="502622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2.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ПЛАНИРОВАНИЕ И ИНСТРУКЦИОННОЕ </a:t>
                      </a:r>
                      <a:endParaRPr lang="ru-RU" sz="1500" u="none" strike="noStrike">
                        <a:effectLst/>
                      </a:endParaRPr>
                    </a:p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ПРОЕКТИРОВАНИЕ В СРЕДАХ ЦИФРОВОГО ОБУЧЕНИЯ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1598917870"/>
                  </a:ext>
                </a:extLst>
              </a:tr>
              <a:tr h="383916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3.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indent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СИСТЕМЫ УПРАВЛЕНИЯ ОБУЧЕНИЕМ: ЦОТ ПЛАТФОРМА ( НА ПРИМЕРЕ  MOODLE)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1566339363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4.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ПЕДАГОГИЧЕСКАЯ МОДЕЛЬ ЦИФРОВОГО ОБУЧЕНИЯ: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2839185377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4.1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22860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Педагогическая модель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3609252513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4.2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22860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Пример: курс смешанного обучения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426520445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4.3 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22860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Пример: курс электронного обучения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3852000111"/>
                  </a:ext>
                </a:extLst>
              </a:tr>
              <a:tr h="383916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5.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indent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ОБУЧАЕМЫЕ ОБЪЕКТЫ И СОДЕРЖАНИЕ: ПЕДАГОГИЧЕСКОЕ РАЗВИТИЕ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3670136099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6.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ОЦЕНКА ОБУЧЕНИЯ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2728515638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6.1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22860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Формирующая оценка и итоговая оценка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3991356504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6.2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22860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Ресурсы </a:t>
                      </a:r>
                      <a:r>
                        <a:rPr lang="en-US" sz="1100" u="none" strike="noStrike">
                          <a:effectLst/>
                        </a:rPr>
                        <a:t>MOODLE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649509921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7.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22860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СОЗДАНИЕ СУБД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4147689744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22860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РАБОТА С ОБЛАЧНЫМИ ТЕХНОЛОГИЯМИ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2975555167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МОНТАЖ КОНТЕНТОВ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350144632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indent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ПЛАНИРОВАНИЕ МОИХ ЦОС СЦЕНАРИЕВ ОБУЧЕНИЯ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+ 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2338135307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9144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k-KZ" sz="1100" u="none" strike="noStrike" dirty="0">
                          <a:effectLst/>
                        </a:rPr>
                        <a:t>всего:</a:t>
                      </a:r>
                      <a:endParaRPr lang="kk-KZ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tc>
                  <a:txBody>
                    <a:bodyPr/>
                    <a:lstStyle/>
                    <a:p>
                      <a:pPr marL="7315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u="none" strike="noStrike" dirty="0">
                          <a:effectLst/>
                        </a:rPr>
                        <a:t>30   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692" marR="1027" marT="7701" marB="0"/>
                </a:tc>
                <a:extLst>
                  <a:ext uri="{0D108BD9-81ED-4DB2-BD59-A6C34878D82A}">
                    <a16:rowId xmlns:a16="http://schemas.microsoft.com/office/drawing/2014/main" val="36239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6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32D6A-5E35-4CF1-BFBC-5EEEB43C8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863"/>
            <a:ext cx="8970498" cy="879229"/>
          </a:xfrm>
        </p:spPr>
        <p:txBody>
          <a:bodyPr>
            <a:normAutofit/>
          </a:bodyPr>
          <a:lstStyle/>
          <a:p>
            <a:r>
              <a:rPr lang="ru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формирования курса:</a:t>
            </a:r>
            <a:endParaRPr lang="kk-KZ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AAD07-3AFD-4F88-8C9A-A001485DA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5243"/>
            <a:ext cx="9144000" cy="496589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1.</a:t>
            </a:r>
            <a:r>
              <a:rPr lang="kk-KZ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Дисциплина разработана согласно задачам направлени</a:t>
            </a:r>
            <a:r>
              <a:rPr lang="ru-KZ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я</a:t>
            </a:r>
            <a:r>
              <a:rPr lang="kk-KZ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"Развитие человеческого капитала" </a:t>
            </a:r>
            <a:r>
              <a:rPr lang="kk-KZ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государственной программы «Цифровой Казахстан</a:t>
            </a:r>
            <a:r>
              <a:rPr lang="ru-KZ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»</a:t>
            </a:r>
            <a:r>
              <a:rPr lang="kk-KZ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KZ" sz="2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2600" dirty="0"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2600" dirty="0"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9410" algn="just">
              <a:lnSpc>
                <a:spcPct val="98000"/>
              </a:lnSpc>
              <a:spcAft>
                <a:spcPts val="3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kk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FE33CE-FFFC-4539-82D2-EB3A4F87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391" y="2602523"/>
            <a:ext cx="6330461" cy="37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479348-67BD-4EAF-B536-F56022994F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4360" y="576775"/>
            <a:ext cx="9541239" cy="5600188"/>
          </a:xfrm>
        </p:spPr>
        <p:txBody>
          <a:bodyPr/>
          <a:lstStyle/>
          <a:p>
            <a:pPr algn="just"/>
            <a:r>
              <a:rPr lang="ru-KZ" sz="21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2.Сопутствующим фактором внедрения курса стала необходимость создания  новых цифровых форматов в образовательном процессе  из-за  охватившего мир пандемии.</a:t>
            </a:r>
          </a:p>
          <a:p>
            <a:endParaRPr lang="kk-KZ" dirty="0"/>
          </a:p>
        </p:txBody>
      </p:sp>
      <p:pic>
        <p:nvPicPr>
          <p:cNvPr id="5" name="Picture 2" descr="Когда ученик может тебя замьютить&quot;: как школьники и учителя ...">
            <a:extLst>
              <a:ext uri="{FF2B5EF4-FFF2-40B4-BE49-F238E27FC236}">
                <a16:creationId xmlns:a16="http://schemas.microsoft.com/office/drawing/2014/main" id="{C53F29CF-9C11-4728-A345-20005E11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3" y="2307102"/>
            <a:ext cx="4500196" cy="38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6EA6AD-8AC2-439E-A544-AE4CBF5F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354" y="2616590"/>
            <a:ext cx="3902759" cy="33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B14284-5F43-4FC4-8BDB-952B5D0B8248}"/>
              </a:ext>
            </a:extLst>
          </p:cNvPr>
          <p:cNvSpPr txBox="1"/>
          <p:nvPr/>
        </p:nvSpPr>
        <p:spPr>
          <a:xfrm>
            <a:off x="1167617" y="419949"/>
            <a:ext cx="9664505" cy="393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solidFill>
                  <a:srgbClr val="00B0F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Общая характеристика курса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представляет собой аппаратно-программный комплекс, состоящий из систем дистанционного обучения, телеконференций и вебинаров, образовательных курсов, комплекса проведения онлайн-уроков, объектно-ориентированного программирования, робототехники, 3D-моделирования и печати, удаленной сдачи и приема экзаменов.</a:t>
            </a:r>
            <a:endParaRPr lang="ru-K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Курс об общих понятиях планирования и разработки взаимодействия магистранта  и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преподавателя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между собой на расстоянии, отражающее все присущие учебному процессу компоненты (цели, содержание, методы, организационные формы, средства обучения) и реализуемое специфичными средствами Интернет-технологий или другими средствами, предусматривающими интерактивность.</a:t>
            </a:r>
            <a:endParaRPr lang="ru-K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Дисциплина фокусируется на общем обзоре планирования и разработки курсов в средах цифрового обучения с использованием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разных цифровых платформ и контентов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2 марта 2013 года состоится заседание комитета по информационным ...">
            <a:extLst>
              <a:ext uri="{FF2B5EF4-FFF2-40B4-BE49-F238E27FC236}">
                <a16:creationId xmlns:a16="http://schemas.microsoft.com/office/drawing/2014/main" id="{1DBC833D-A56A-4294-9D3B-4F5A7F14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0" y="4356476"/>
            <a:ext cx="4473747" cy="217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2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F7B0B-ACA0-47E6-8D0C-1D81D028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kk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B6782-7515-4F6C-8DF6-590CC7C87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806"/>
            <a:ext cx="10515600" cy="517815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дисциплины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овладение обучаемым современными технологиями облачных вычислений.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Задачами дисциплины являются:</a:t>
            </a:r>
            <a:endParaRPr lang="kk-KZ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подходов 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</a:t>
            </a:r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цифровых решений;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Описание педагогических моделей онлайн курсов, теле и видео конференции, вебинаров.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Определение основных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поняти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 планировании учебной программы в цифровом образовании 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Применение основных этапов учебного проектирования в цифровой образовательной среде.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Применение основных концепций планирования учебных программ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цифрово</a:t>
            </a:r>
            <a:r>
              <a:rPr lang="ru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образовании .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Выбор основных инструментов и ресурсов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Moodle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DOT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IlIAS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Opigno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OLAT 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Применение основных цифровых  инструментов и ресурсов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Moodle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DOT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IlIAS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Opigno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OLAT 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Планирование учебных сценариев на платформе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Moodle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DOT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IlIAS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Opigno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OLAT 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развертывания сопровождения частного облака;</a:t>
            </a: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5694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6007" y="416549"/>
            <a:ext cx="5951095" cy="5849340"/>
          </a:xfrm>
        </p:spPr>
        <p:txBody>
          <a:bodyPr>
            <a:norm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уметь искать необходимые данные, обрабатывать, анализировать и оценивать их, а также продуцировать и распространять информацию в соответствии со своими целями. Формирование информационной компетентности представляет собой процесс перехода к такому состоянию, когда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способным находить, понимать, оценивать и применять информацию в различных формах для решения личных, социальных или глобальных проблем.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889" t="21044" r="25120" b="12703"/>
          <a:stretch/>
        </p:blipFill>
        <p:spPr>
          <a:xfrm>
            <a:off x="803549" y="3423616"/>
            <a:ext cx="4901784" cy="3089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969" t="44175" r="25701" b="12461"/>
          <a:stretch/>
        </p:blipFill>
        <p:spPr>
          <a:xfrm>
            <a:off x="6466679" y="3957403"/>
            <a:ext cx="5189749" cy="255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005" t="16841" r="24736" b="19017"/>
          <a:stretch/>
        </p:blipFill>
        <p:spPr>
          <a:xfrm>
            <a:off x="804932" y="358176"/>
            <a:ext cx="4901784" cy="29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40" t="19458" r="25906" b="11899"/>
          <a:stretch/>
        </p:blipFill>
        <p:spPr>
          <a:xfrm>
            <a:off x="4996" y="929390"/>
            <a:ext cx="6415790" cy="4916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592" t="40762" r="25648" b="11848"/>
          <a:stretch/>
        </p:blipFill>
        <p:spPr>
          <a:xfrm>
            <a:off x="6420786" y="3910982"/>
            <a:ext cx="5771214" cy="2947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243" t="19272" r="25349" b="11911"/>
          <a:stretch/>
        </p:blipFill>
        <p:spPr>
          <a:xfrm>
            <a:off x="6535710" y="240269"/>
            <a:ext cx="5541365" cy="36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CBAE95-CFF6-46BE-9C05-5EEA245523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128" y="689317"/>
            <a:ext cx="9657471" cy="54876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Пререквизиты</a:t>
            </a:r>
            <a:endParaRPr lang="kk-KZ" sz="16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16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Пререквизитами дисциплины являются:</a:t>
            </a:r>
            <a:endParaRPr lang="kk-K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6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ISS 5307 -  Information Communication Technology </a:t>
            </a:r>
            <a:endParaRPr lang="kk-K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16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Постреквизиты</a:t>
            </a:r>
            <a:endParaRPr lang="kk-KZ" sz="16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магистранта.</a:t>
            </a:r>
            <a:endParaRPr lang="kk-K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9885" indent="0" algn="just">
              <a:lnSpc>
                <a:spcPct val="98000"/>
              </a:lnSpc>
              <a:spcAft>
                <a:spcPts val="35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kk-KZ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Компетенции; </a:t>
            </a:r>
            <a:endParaRPr lang="kk-KZ" sz="16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8000"/>
              </a:lnSpc>
              <a:spcAft>
                <a:spcPts val="35"/>
              </a:spcAft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kk-KZ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Разработка интерактивного инструмента </a:t>
            </a:r>
            <a:r>
              <a:rPr lang="ru-RU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по инновационным образовательным технологиям; </a:t>
            </a:r>
            <a:endParaRPr lang="kk-KZ" sz="16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8000"/>
              </a:lnSpc>
              <a:spcAft>
                <a:spcPts val="35"/>
              </a:spcAft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Интерактивное мультимедийное руководство по инновационным образовательным технологиям; </a:t>
            </a:r>
            <a:endParaRPr lang="kk-KZ" sz="16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8000"/>
              </a:lnSpc>
              <a:spcAft>
                <a:spcPts val="35"/>
              </a:spcAft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Разработка презентации в различных медиа форматах по основным темам учебной программы; </a:t>
            </a:r>
            <a:endParaRPr lang="kk-KZ" sz="16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8000"/>
              </a:lnSpc>
              <a:spcAft>
                <a:spcPts val="35"/>
              </a:spcAft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kk-KZ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Работа в </a:t>
            </a:r>
            <a:r>
              <a:rPr lang="ru-RU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платформах </a:t>
            </a:r>
            <a:r>
              <a:rPr lang="kk-KZ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обновление контента</a:t>
            </a:r>
            <a:r>
              <a:rPr lang="ru-RU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kk-KZ" sz="16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8000"/>
              </a:lnSpc>
              <a:spcAft>
                <a:spcPts val="35"/>
              </a:spcAft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kk-KZ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Создание облачной виртуальной библиотеки </a:t>
            </a:r>
            <a:endParaRPr lang="kk-KZ" sz="16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8000"/>
              </a:lnSpc>
              <a:spcAft>
                <a:spcPts val="35"/>
              </a:spcAft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kk-KZ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Создать базу данных и организация хранения данных, </a:t>
            </a:r>
            <a:endParaRPr lang="kk-KZ" sz="16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F839C2-D953-41CD-9D2E-A5DAED05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6437"/>
            <a:ext cx="5237871" cy="29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обучения у магистрантов формируются следующие компетенции в сфере ИКТ: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общих представлений о возможностях использования ИКТ в образовательной практике.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Наличие представлений о назначении и функционировании ПК,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LMS Moodle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локальных компьютерных сетей и возможностях их использования в образовательном процессе.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Владение приёмами организации личного информационного пространства и графическим интерфейсом операционной системы.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Владение приемами подготовки методических материалов и рабочих документов в соответствии с предметной областью средствами ИКТ.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7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761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Symbol</vt:lpstr>
      <vt:lpstr>Times New Roman</vt:lpstr>
      <vt:lpstr>Тема Office</vt:lpstr>
      <vt:lpstr>PowerPoint Presentation</vt:lpstr>
      <vt:lpstr>Условия для формирования курса: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Результаты обучения: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Adina Teberikova</dc:creator>
  <cp:lastModifiedBy>Adina Teberikova</cp:lastModifiedBy>
  <cp:revision>22</cp:revision>
  <dcterms:created xsi:type="dcterms:W3CDTF">2020-08-18T13:46:34Z</dcterms:created>
  <dcterms:modified xsi:type="dcterms:W3CDTF">2020-08-24T05:29:31Z</dcterms:modified>
</cp:coreProperties>
</file>