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1" r:id="rId1"/>
  </p:sldMasterIdLst>
  <p:sldIdLst>
    <p:sldId id="256" r:id="rId2"/>
    <p:sldId id="257" r:id="rId3"/>
    <p:sldId id="260" r:id="rId4"/>
    <p:sldId id="305" r:id="rId5"/>
    <p:sldId id="263" r:id="rId6"/>
    <p:sldId id="262" r:id="rId7"/>
    <p:sldId id="307" r:id="rId8"/>
    <p:sldId id="310" r:id="rId9"/>
    <p:sldId id="313" r:id="rId10"/>
    <p:sldId id="312" r:id="rId11"/>
    <p:sldId id="308" r:id="rId12"/>
    <p:sldId id="30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D88BD4C1-9623-4D67-8172-33A6AF484065}">
          <p14:sldIdLst>
            <p14:sldId id="256"/>
            <p14:sldId id="257"/>
            <p14:sldId id="260"/>
            <p14:sldId id="305"/>
            <p14:sldId id="263"/>
            <p14:sldId id="262"/>
            <p14:sldId id="307"/>
            <p14:sldId id="310"/>
            <p14:sldId id="313"/>
            <p14:sldId id="312"/>
            <p14:sldId id="308"/>
            <p14:sldId id="30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3" autoAdjust="0"/>
    <p:restoredTop sz="99822" autoAdjust="0"/>
  </p:normalViewPr>
  <p:slideViewPr>
    <p:cSldViewPr snapToGrid="0">
      <p:cViewPr varScale="1">
        <p:scale>
          <a:sx n="72" d="100"/>
          <a:sy n="72" d="100"/>
        </p:scale>
        <p:origin x="-102" y="-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hL9Sxw1wBdY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hL9Sxw1wBdY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57AA2A-EF9C-42CA-9A88-2BBE7A52B84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4E1D2A-1FD5-4C21-8FF5-57CDA6CCE0CA}">
      <dgm:prSet phldrT="[Текст]"/>
      <dgm:spPr/>
      <dgm:t>
        <a:bodyPr/>
        <a:lstStyle/>
        <a:p>
          <a:r>
            <a:rPr lang="ru-RU"/>
            <a:t>Силлабус</a:t>
          </a:r>
        </a:p>
      </dgm:t>
    </dgm:pt>
    <dgm:pt modelId="{A4E596D3-32E5-4990-A7CA-ED90326A5383}" type="parTrans" cxnId="{2C6EDF5B-E9AC-4834-9561-8732A70F805B}">
      <dgm:prSet/>
      <dgm:spPr/>
      <dgm:t>
        <a:bodyPr/>
        <a:lstStyle/>
        <a:p>
          <a:endParaRPr lang="ru-RU"/>
        </a:p>
      </dgm:t>
    </dgm:pt>
    <dgm:pt modelId="{A1444493-0EE2-4E86-BB3D-51F7C83A815B}" type="sibTrans" cxnId="{2C6EDF5B-E9AC-4834-9561-8732A70F805B}">
      <dgm:prSet/>
      <dgm:spPr/>
      <dgm:t>
        <a:bodyPr/>
        <a:lstStyle/>
        <a:p>
          <a:endParaRPr lang="ru-RU"/>
        </a:p>
      </dgm:t>
    </dgm:pt>
    <dgm:pt modelId="{61F47239-CBDB-4292-BA68-4CF4D829A63B}">
      <dgm:prSet phldrT="[Текст]" custT="1"/>
      <dgm:spPr/>
      <dgm:t>
        <a:bodyPr/>
        <a:lstStyle/>
        <a:p>
          <a:r>
            <a:rPr lang="ru-RU" sz="2000" dirty="0"/>
            <a:t>Произведение</a:t>
          </a:r>
        </a:p>
      </dgm:t>
    </dgm:pt>
    <dgm:pt modelId="{EDBB0730-005A-4D7C-85E5-FC877AE907E1}" type="parTrans" cxnId="{420E1EDF-27DC-4DC2-BAF3-6464EEAC549B}">
      <dgm:prSet/>
      <dgm:spPr/>
      <dgm:t>
        <a:bodyPr/>
        <a:lstStyle/>
        <a:p>
          <a:endParaRPr lang="ru-RU"/>
        </a:p>
      </dgm:t>
    </dgm:pt>
    <dgm:pt modelId="{7664B7EA-21DC-4346-8DEC-D90301E369C2}" type="sibTrans" cxnId="{420E1EDF-27DC-4DC2-BAF3-6464EEAC549B}">
      <dgm:prSet/>
      <dgm:spPr/>
      <dgm:t>
        <a:bodyPr/>
        <a:lstStyle/>
        <a:p>
          <a:endParaRPr lang="ru-RU"/>
        </a:p>
      </dgm:t>
    </dgm:pt>
    <dgm:pt modelId="{1E53D572-1446-4E19-80BE-B9683E4727A5}">
      <dgm:prSet phldrT="[Текст]" custT="1"/>
      <dgm:spPr/>
      <dgm:t>
        <a:bodyPr/>
        <a:lstStyle/>
        <a:p>
          <a:r>
            <a:rPr lang="ru-RU" sz="2400"/>
            <a:t>Учебник</a:t>
          </a:r>
        </a:p>
      </dgm:t>
    </dgm:pt>
    <dgm:pt modelId="{930D224A-6FF4-4903-BC43-C5BA88DC2E18}" type="parTrans" cxnId="{E698E76E-4D84-4BBC-8BC2-A92BF745B274}">
      <dgm:prSet/>
      <dgm:spPr/>
      <dgm:t>
        <a:bodyPr/>
        <a:lstStyle/>
        <a:p>
          <a:endParaRPr lang="ru-RU"/>
        </a:p>
      </dgm:t>
    </dgm:pt>
    <dgm:pt modelId="{E9D35FE3-1172-4F81-B65F-260BB95CBD0A}" type="sibTrans" cxnId="{E698E76E-4D84-4BBC-8BC2-A92BF745B274}">
      <dgm:prSet/>
      <dgm:spPr/>
      <dgm:t>
        <a:bodyPr/>
        <a:lstStyle/>
        <a:p>
          <a:endParaRPr lang="ru-RU"/>
        </a:p>
      </dgm:t>
    </dgm:pt>
    <dgm:pt modelId="{C327A787-62D9-48CA-AEDA-B4D005FB1818}">
      <dgm:prSet phldrT="[Текст]" custT="1"/>
      <dgm:spPr/>
      <dgm:t>
        <a:bodyPr/>
        <a:lstStyle/>
        <a:p>
          <a:r>
            <a:rPr lang="ru-RU" sz="2000"/>
            <a:t>Апробация</a:t>
          </a:r>
        </a:p>
      </dgm:t>
    </dgm:pt>
    <dgm:pt modelId="{C8B1719A-7781-4E49-9EFA-BD559FF058F6}" type="parTrans" cxnId="{22252CCC-14CA-47D5-B7C0-B288F8FD41E6}">
      <dgm:prSet/>
      <dgm:spPr/>
      <dgm:t>
        <a:bodyPr/>
        <a:lstStyle/>
        <a:p>
          <a:endParaRPr lang="ru-RU"/>
        </a:p>
      </dgm:t>
    </dgm:pt>
    <dgm:pt modelId="{DB26606F-3CBD-4081-8A8F-3D98A43F6675}" type="sibTrans" cxnId="{22252CCC-14CA-47D5-B7C0-B288F8FD41E6}">
      <dgm:prSet/>
      <dgm:spPr/>
      <dgm:t>
        <a:bodyPr/>
        <a:lstStyle/>
        <a:p>
          <a:endParaRPr lang="ru-RU"/>
        </a:p>
      </dgm:t>
    </dgm:pt>
    <dgm:pt modelId="{02C879A3-A610-4B5C-B80B-6722EE300DD0}" type="pres">
      <dgm:prSet presAssocID="{BE57AA2A-EF9C-42CA-9A88-2BBE7A52B84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FD989F-67D5-4A39-A1B8-F2B1DBF9B30B}" type="pres">
      <dgm:prSet presAssocID="{024E1D2A-1FD5-4C21-8FF5-57CDA6CCE0CA}" presName="centerShape" presStyleLbl="node0" presStyleIdx="0" presStyleCnt="1"/>
      <dgm:spPr/>
      <dgm:t>
        <a:bodyPr/>
        <a:lstStyle/>
        <a:p>
          <a:endParaRPr lang="ru-RU"/>
        </a:p>
      </dgm:t>
    </dgm:pt>
    <dgm:pt modelId="{EFC5DA3B-C889-4019-AEAF-4FBDCAA304CA}" type="pres">
      <dgm:prSet presAssocID="{EDBB0730-005A-4D7C-85E5-FC877AE907E1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CEE84684-3710-418E-8F87-86F97402EA26}" type="pres">
      <dgm:prSet presAssocID="{61F47239-CBDB-4292-BA68-4CF4D829A63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2497F-21E9-4BEC-A516-ADACF873A6F2}" type="pres">
      <dgm:prSet presAssocID="{930D224A-6FF4-4903-BC43-C5BA88DC2E18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0E189F5E-5938-45B6-8650-3A7C51CC6864}" type="pres">
      <dgm:prSet presAssocID="{1E53D572-1446-4E19-80BE-B9683E4727A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23353-B8BE-4D41-8AD9-100902CF81C7}" type="pres">
      <dgm:prSet presAssocID="{C8B1719A-7781-4E49-9EFA-BD559FF058F6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8A706BC5-89F1-47ED-95E9-A581FD156D35}" type="pres">
      <dgm:prSet presAssocID="{C327A787-62D9-48CA-AEDA-B4D005FB181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252CCC-14CA-47D5-B7C0-B288F8FD41E6}" srcId="{024E1D2A-1FD5-4C21-8FF5-57CDA6CCE0CA}" destId="{C327A787-62D9-48CA-AEDA-B4D005FB1818}" srcOrd="2" destOrd="0" parTransId="{C8B1719A-7781-4E49-9EFA-BD559FF058F6}" sibTransId="{DB26606F-3CBD-4081-8A8F-3D98A43F6675}"/>
    <dgm:cxn modelId="{620E3E38-1716-43D3-9E25-4D75DAC842C0}" type="presOf" srcId="{C327A787-62D9-48CA-AEDA-B4D005FB1818}" destId="{8A706BC5-89F1-47ED-95E9-A581FD156D35}" srcOrd="0" destOrd="0" presId="urn:microsoft.com/office/officeart/2005/8/layout/radial4"/>
    <dgm:cxn modelId="{3A93CF51-57FF-4D0D-A30D-CD641B8CD611}" type="presOf" srcId="{024E1D2A-1FD5-4C21-8FF5-57CDA6CCE0CA}" destId="{B4FD989F-67D5-4A39-A1B8-F2B1DBF9B30B}" srcOrd="0" destOrd="0" presId="urn:microsoft.com/office/officeart/2005/8/layout/radial4"/>
    <dgm:cxn modelId="{C8AF6F3C-D87B-473C-9753-43AB9150E2E0}" type="presOf" srcId="{930D224A-6FF4-4903-BC43-C5BA88DC2E18}" destId="{CCC2497F-21E9-4BEC-A516-ADACF873A6F2}" srcOrd="0" destOrd="0" presId="urn:microsoft.com/office/officeart/2005/8/layout/radial4"/>
    <dgm:cxn modelId="{E698E76E-4D84-4BBC-8BC2-A92BF745B274}" srcId="{024E1D2A-1FD5-4C21-8FF5-57CDA6CCE0CA}" destId="{1E53D572-1446-4E19-80BE-B9683E4727A5}" srcOrd="1" destOrd="0" parTransId="{930D224A-6FF4-4903-BC43-C5BA88DC2E18}" sibTransId="{E9D35FE3-1172-4F81-B65F-260BB95CBD0A}"/>
    <dgm:cxn modelId="{480F23F0-9D47-4F0F-99C8-4364B93F48BA}" type="presOf" srcId="{BE57AA2A-EF9C-42CA-9A88-2BBE7A52B847}" destId="{02C879A3-A610-4B5C-B80B-6722EE300DD0}" srcOrd="0" destOrd="0" presId="urn:microsoft.com/office/officeart/2005/8/layout/radial4"/>
    <dgm:cxn modelId="{B07E1769-BAF5-4A7E-9DF6-6D2D347924E7}" type="presOf" srcId="{1E53D572-1446-4E19-80BE-B9683E4727A5}" destId="{0E189F5E-5938-45B6-8650-3A7C51CC6864}" srcOrd="0" destOrd="0" presId="urn:microsoft.com/office/officeart/2005/8/layout/radial4"/>
    <dgm:cxn modelId="{420E1EDF-27DC-4DC2-BAF3-6464EEAC549B}" srcId="{024E1D2A-1FD5-4C21-8FF5-57CDA6CCE0CA}" destId="{61F47239-CBDB-4292-BA68-4CF4D829A63B}" srcOrd="0" destOrd="0" parTransId="{EDBB0730-005A-4D7C-85E5-FC877AE907E1}" sibTransId="{7664B7EA-21DC-4346-8DEC-D90301E369C2}"/>
    <dgm:cxn modelId="{2C6EDF5B-E9AC-4834-9561-8732A70F805B}" srcId="{BE57AA2A-EF9C-42CA-9A88-2BBE7A52B847}" destId="{024E1D2A-1FD5-4C21-8FF5-57CDA6CCE0CA}" srcOrd="0" destOrd="0" parTransId="{A4E596D3-32E5-4990-A7CA-ED90326A5383}" sibTransId="{A1444493-0EE2-4E86-BB3D-51F7C83A815B}"/>
    <dgm:cxn modelId="{A870566A-DE20-4485-88CB-5B20855B9521}" type="presOf" srcId="{61F47239-CBDB-4292-BA68-4CF4D829A63B}" destId="{CEE84684-3710-418E-8F87-86F97402EA26}" srcOrd="0" destOrd="0" presId="urn:microsoft.com/office/officeart/2005/8/layout/radial4"/>
    <dgm:cxn modelId="{1A44A858-677E-4121-BF28-1B9A096222C2}" type="presOf" srcId="{C8B1719A-7781-4E49-9EFA-BD559FF058F6}" destId="{AF623353-B8BE-4D41-8AD9-100902CF81C7}" srcOrd="0" destOrd="0" presId="urn:microsoft.com/office/officeart/2005/8/layout/radial4"/>
    <dgm:cxn modelId="{E828DBA8-3D48-4FBD-BD88-EF888F2F4F84}" type="presOf" srcId="{EDBB0730-005A-4D7C-85E5-FC877AE907E1}" destId="{EFC5DA3B-C889-4019-AEAF-4FBDCAA304CA}" srcOrd="0" destOrd="0" presId="urn:microsoft.com/office/officeart/2005/8/layout/radial4"/>
    <dgm:cxn modelId="{8079D7BE-A529-47C9-BCA0-75769B07B167}" type="presParOf" srcId="{02C879A3-A610-4B5C-B80B-6722EE300DD0}" destId="{B4FD989F-67D5-4A39-A1B8-F2B1DBF9B30B}" srcOrd="0" destOrd="0" presId="urn:microsoft.com/office/officeart/2005/8/layout/radial4"/>
    <dgm:cxn modelId="{66779A63-A588-4E5E-A48F-F502F698714D}" type="presParOf" srcId="{02C879A3-A610-4B5C-B80B-6722EE300DD0}" destId="{EFC5DA3B-C889-4019-AEAF-4FBDCAA304CA}" srcOrd="1" destOrd="0" presId="urn:microsoft.com/office/officeart/2005/8/layout/radial4"/>
    <dgm:cxn modelId="{7E37D225-E724-410F-A884-260B86BFBDDE}" type="presParOf" srcId="{02C879A3-A610-4B5C-B80B-6722EE300DD0}" destId="{CEE84684-3710-418E-8F87-86F97402EA26}" srcOrd="2" destOrd="0" presId="urn:microsoft.com/office/officeart/2005/8/layout/radial4"/>
    <dgm:cxn modelId="{4EE251A2-CDD8-4D34-A14C-26B1A14C4EC4}" type="presParOf" srcId="{02C879A3-A610-4B5C-B80B-6722EE300DD0}" destId="{CCC2497F-21E9-4BEC-A516-ADACF873A6F2}" srcOrd="3" destOrd="0" presId="urn:microsoft.com/office/officeart/2005/8/layout/radial4"/>
    <dgm:cxn modelId="{73CE06BF-367D-448F-8A1E-3948084E5C39}" type="presParOf" srcId="{02C879A3-A610-4B5C-B80B-6722EE300DD0}" destId="{0E189F5E-5938-45B6-8650-3A7C51CC6864}" srcOrd="4" destOrd="0" presId="urn:microsoft.com/office/officeart/2005/8/layout/radial4"/>
    <dgm:cxn modelId="{E64C9AEC-1D36-46C3-9D11-BA4937348BDA}" type="presParOf" srcId="{02C879A3-A610-4B5C-B80B-6722EE300DD0}" destId="{AF623353-B8BE-4D41-8AD9-100902CF81C7}" srcOrd="5" destOrd="0" presId="urn:microsoft.com/office/officeart/2005/8/layout/radial4"/>
    <dgm:cxn modelId="{3B39CECC-A498-4E09-95F3-D8264C996423}" type="presParOf" srcId="{02C879A3-A610-4B5C-B80B-6722EE300DD0}" destId="{8A706BC5-89F1-47ED-95E9-A581FD156D3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7BE159-F750-4F53-9490-39C40B08F5F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83B3D8-BEE3-445F-B735-A227D3E0B43D}">
      <dgm:prSet phldrT="[Текст]" custT="1"/>
      <dgm:spPr/>
      <dgm:t>
        <a:bodyPr/>
        <a:lstStyle/>
        <a:p>
          <a:r>
            <a:rPr lang="ru-RU" sz="1600" dirty="0" err="1" smtClean="0"/>
            <a:t>Силлабус</a:t>
          </a:r>
          <a:r>
            <a:rPr lang="ru-RU" sz="1600" dirty="0" smtClean="0"/>
            <a:t> для </a:t>
          </a:r>
        </a:p>
        <a:p>
          <a:r>
            <a:rPr lang="ru-RU" sz="1600" dirty="0" smtClean="0"/>
            <a:t>3 курса  специализации  Режиссура ТВ </a:t>
          </a:r>
        </a:p>
        <a:p>
          <a:r>
            <a:rPr lang="ru-RU" sz="1600" dirty="0" smtClean="0"/>
            <a:t>тема «Драматургический конфликт»</a:t>
          </a:r>
          <a:endParaRPr lang="ru-RU" sz="1600" dirty="0"/>
        </a:p>
      </dgm:t>
    </dgm:pt>
    <dgm:pt modelId="{34F8F701-A4F4-4476-8964-4ACF32809F7C}" type="parTrans" cxnId="{FB1F5C7C-013D-4120-BAD8-83F7FEB91728}">
      <dgm:prSet/>
      <dgm:spPr/>
      <dgm:t>
        <a:bodyPr/>
        <a:lstStyle/>
        <a:p>
          <a:endParaRPr lang="ru-RU"/>
        </a:p>
      </dgm:t>
    </dgm:pt>
    <dgm:pt modelId="{AA834163-D3AF-4974-837D-B6DB4BA31E0A}" type="sibTrans" cxnId="{FB1F5C7C-013D-4120-BAD8-83F7FEB91728}">
      <dgm:prSet/>
      <dgm:spPr/>
      <dgm:t>
        <a:bodyPr/>
        <a:lstStyle/>
        <a:p>
          <a:endParaRPr lang="ru-RU"/>
        </a:p>
      </dgm:t>
    </dgm:pt>
    <dgm:pt modelId="{EAC1A4F7-5F35-494D-8CD9-84B5DDA105F6}">
      <dgm:prSet phldrT="[Текст]" custT="1"/>
      <dgm:spPr/>
      <dgm:t>
        <a:bodyPr/>
        <a:lstStyle/>
        <a:p>
          <a:r>
            <a:rPr lang="ru-RU" sz="1800" dirty="0" err="1" smtClean="0"/>
            <a:t>Худ.фильм</a:t>
          </a:r>
          <a:r>
            <a:rPr lang="ru-RU" sz="1800" dirty="0" smtClean="0"/>
            <a:t> «Месяц на размышление»</a:t>
          </a:r>
        </a:p>
        <a:p>
          <a:r>
            <a:rPr lang="ru-RU" sz="1800" dirty="0" smtClean="0"/>
            <a:t>(автор сценария)</a:t>
          </a:r>
        </a:p>
        <a:p>
          <a:r>
            <a:rPr lang="ru-RU" sz="1800" dirty="0" smtClean="0"/>
            <a:t>(К/с «</a:t>
          </a:r>
          <a:r>
            <a:rPr lang="ru-RU" sz="1800" dirty="0" err="1" smtClean="0"/>
            <a:t>Казахфильм</a:t>
          </a:r>
          <a:r>
            <a:rPr lang="ru-RU" sz="1800" dirty="0" smtClean="0"/>
            <a:t>»)</a:t>
          </a:r>
          <a:endParaRPr lang="ru-RU" sz="1800" dirty="0"/>
        </a:p>
      </dgm:t>
    </dgm:pt>
    <dgm:pt modelId="{91A51859-AAB0-4767-A8CE-C1AD4881098D}" type="parTrans" cxnId="{FC78DA85-5368-45A2-B1E3-E698DB12FD3D}">
      <dgm:prSet/>
      <dgm:spPr/>
      <dgm:t>
        <a:bodyPr/>
        <a:lstStyle/>
        <a:p>
          <a:endParaRPr lang="ru-RU"/>
        </a:p>
      </dgm:t>
    </dgm:pt>
    <dgm:pt modelId="{E32A6C8C-9115-4433-839D-C8E27E2E632A}" type="sibTrans" cxnId="{FC78DA85-5368-45A2-B1E3-E698DB12FD3D}">
      <dgm:prSet/>
      <dgm:spPr/>
      <dgm:t>
        <a:bodyPr/>
        <a:lstStyle/>
        <a:p>
          <a:endParaRPr lang="ru-RU"/>
        </a:p>
      </dgm:t>
    </dgm:pt>
    <dgm:pt modelId="{A1E772C7-55A9-4D54-9D98-3396400C6632}">
      <dgm:prSet phldrT="[Текст]" custT="1"/>
      <dgm:spPr/>
      <dgm:t>
        <a:bodyPr/>
        <a:lstStyle/>
        <a:p>
          <a:r>
            <a:rPr lang="ru-RU" sz="1800" dirty="0" smtClean="0"/>
            <a:t>Учебное </a:t>
          </a:r>
          <a:r>
            <a:rPr lang="ru-RU" sz="1800" dirty="0"/>
            <a:t>пособие</a:t>
          </a:r>
        </a:p>
        <a:p>
          <a:r>
            <a:rPr lang="ru-RU" sz="1800" dirty="0" smtClean="0"/>
            <a:t>«Драматургический конфликт» (20111)</a:t>
          </a:r>
          <a:endParaRPr lang="ru-RU" sz="1800" dirty="0"/>
        </a:p>
      </dgm:t>
    </dgm:pt>
    <dgm:pt modelId="{37E57B90-81FA-4C50-A0F0-E0B2EABF5332}" type="parTrans" cxnId="{D44C654E-4951-45B3-805C-EDE4974B2DFE}">
      <dgm:prSet/>
      <dgm:spPr/>
      <dgm:t>
        <a:bodyPr/>
        <a:lstStyle/>
        <a:p>
          <a:endParaRPr lang="ru-RU"/>
        </a:p>
      </dgm:t>
    </dgm:pt>
    <dgm:pt modelId="{51392102-8F69-4B7B-B458-5DD0169F8847}" type="sibTrans" cxnId="{D44C654E-4951-45B3-805C-EDE4974B2DFE}">
      <dgm:prSet/>
      <dgm:spPr/>
      <dgm:t>
        <a:bodyPr/>
        <a:lstStyle/>
        <a:p>
          <a:endParaRPr lang="ru-RU"/>
        </a:p>
      </dgm:t>
    </dgm:pt>
    <dgm:pt modelId="{B033486B-D794-4FCA-A423-5F2320E69782}">
      <dgm:prSet phldrT="[Текст]" custT="1"/>
      <dgm:spPr/>
      <dgm:t>
        <a:bodyPr/>
        <a:lstStyle/>
        <a:p>
          <a:r>
            <a:rPr lang="ru-RU" sz="1800" dirty="0" smtClean="0"/>
            <a:t>Дисциплина «Драматургия (сценарное мастерство/либретто)»</a:t>
          </a:r>
        </a:p>
        <a:p>
          <a:endParaRPr lang="ru-RU" sz="1200" dirty="0"/>
        </a:p>
      </dgm:t>
    </dgm:pt>
    <dgm:pt modelId="{E6547575-8A73-40D2-BAD9-B228E3954A48}" type="parTrans" cxnId="{482702E7-0C9C-4DD6-B2E1-C427ABD011A3}">
      <dgm:prSet/>
      <dgm:spPr/>
      <dgm:t>
        <a:bodyPr/>
        <a:lstStyle/>
        <a:p>
          <a:endParaRPr lang="ru-RU"/>
        </a:p>
      </dgm:t>
    </dgm:pt>
    <dgm:pt modelId="{897FA529-9BD6-4EDC-A989-105408B6C85E}" type="sibTrans" cxnId="{482702E7-0C9C-4DD6-B2E1-C427ABD011A3}">
      <dgm:prSet/>
      <dgm:spPr/>
      <dgm:t>
        <a:bodyPr/>
        <a:lstStyle/>
        <a:p>
          <a:endParaRPr lang="ru-RU"/>
        </a:p>
      </dgm:t>
    </dgm:pt>
    <dgm:pt modelId="{1160AC17-6F1A-45F2-95F8-21176CFE5036}">
      <dgm:prSet custT="1"/>
      <dgm:spPr/>
      <dgm:t>
        <a:bodyPr/>
        <a:lstStyle/>
        <a:p>
          <a:r>
            <a:rPr lang="ru-RU" sz="1600" dirty="0"/>
            <a:t>Ссылка на  интернет </a:t>
          </a:r>
          <a:r>
            <a:rPr lang="ru-RU" sz="1600" dirty="0" smtClean="0"/>
            <a:t>ресурсы</a:t>
          </a:r>
        </a:p>
        <a:p>
          <a:r>
            <a:rPr lang="ru-RU" sz="1600" dirty="0" smtClean="0">
              <a:hlinkClick xmlns:r="http://schemas.openxmlformats.org/officeDocument/2006/relationships" r:id="rId1"/>
            </a:rPr>
            <a:t>https://www.youtube.com/watch?v=hL9Sxw1wBdY</a:t>
          </a:r>
          <a:r>
            <a:rPr lang="ru-RU" sz="1600" dirty="0" smtClean="0"/>
            <a:t> </a:t>
          </a:r>
          <a:endParaRPr lang="ru-RU" sz="1600" dirty="0"/>
        </a:p>
      </dgm:t>
    </dgm:pt>
    <dgm:pt modelId="{B183F3D1-9DEA-4A93-9D9A-D102DB9A1859}" type="parTrans" cxnId="{5F884DCF-6F9F-4AE4-81B0-DDE9A1B28BEA}">
      <dgm:prSet/>
      <dgm:spPr/>
      <dgm:t>
        <a:bodyPr/>
        <a:lstStyle/>
        <a:p>
          <a:endParaRPr lang="ru-RU"/>
        </a:p>
      </dgm:t>
    </dgm:pt>
    <dgm:pt modelId="{FD01DAE1-5961-40EB-9FA7-3EA84D3CC57C}" type="sibTrans" cxnId="{5F884DCF-6F9F-4AE4-81B0-DDE9A1B28BEA}">
      <dgm:prSet/>
      <dgm:spPr/>
      <dgm:t>
        <a:bodyPr/>
        <a:lstStyle/>
        <a:p>
          <a:endParaRPr lang="ru-RU"/>
        </a:p>
      </dgm:t>
    </dgm:pt>
    <dgm:pt modelId="{2CEA0FA5-3F80-4DA9-8867-2ADD11BF4855}" type="pres">
      <dgm:prSet presAssocID="{DD7BE159-F750-4F53-9490-39C40B08F5F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2DC7FB-3B24-4464-B1AB-F0B207EA4C84}" type="pres">
      <dgm:prSet presAssocID="{A883B3D8-BEE3-445F-B735-A227D3E0B43D}" presName="centerShape" presStyleLbl="node0" presStyleIdx="0" presStyleCnt="1" custLinFactNeighborX="560" custLinFactNeighborY="1042"/>
      <dgm:spPr/>
      <dgm:t>
        <a:bodyPr/>
        <a:lstStyle/>
        <a:p>
          <a:endParaRPr lang="ru-RU"/>
        </a:p>
      </dgm:t>
    </dgm:pt>
    <dgm:pt modelId="{DFD89175-B78D-4ECF-835A-B196CF5C4060}" type="pres">
      <dgm:prSet presAssocID="{91A51859-AAB0-4767-A8CE-C1AD4881098D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EB7F9465-01FF-47E7-B8C0-B7D975E492B1}" type="pres">
      <dgm:prSet presAssocID="{EAC1A4F7-5F35-494D-8CD9-84B5DDA105F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48863-59FE-491E-B5A8-49994E2511B9}" type="pres">
      <dgm:prSet presAssocID="{37E57B90-81FA-4C50-A0F0-E0B2EABF5332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050C665A-AA7E-4B39-AD40-9EBE1193FA3F}" type="pres">
      <dgm:prSet presAssocID="{A1E772C7-55A9-4D54-9D98-3396400C663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85222-95FF-432C-98A5-ADF23537BAC3}" type="pres">
      <dgm:prSet presAssocID="{E6547575-8A73-40D2-BAD9-B228E3954A48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415950BE-6587-4B2D-8FDC-E26E963AB24F}" type="pres">
      <dgm:prSet presAssocID="{B033486B-D794-4FCA-A423-5F2320E6978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5B112C-FD45-4EA4-AB7D-B97D2B093C14}" type="pres">
      <dgm:prSet presAssocID="{B183F3D1-9DEA-4A93-9D9A-D102DB9A1859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B2D92D90-A41A-4CC5-979D-FEFED8245A8B}" type="pres">
      <dgm:prSet presAssocID="{1160AC17-6F1A-45F2-95F8-21176CFE503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78DA85-5368-45A2-B1E3-E698DB12FD3D}" srcId="{A883B3D8-BEE3-445F-B735-A227D3E0B43D}" destId="{EAC1A4F7-5F35-494D-8CD9-84B5DDA105F6}" srcOrd="0" destOrd="0" parTransId="{91A51859-AAB0-4767-A8CE-C1AD4881098D}" sibTransId="{E32A6C8C-9115-4433-839D-C8E27E2E632A}"/>
    <dgm:cxn modelId="{482702E7-0C9C-4DD6-B2E1-C427ABD011A3}" srcId="{A883B3D8-BEE3-445F-B735-A227D3E0B43D}" destId="{B033486B-D794-4FCA-A423-5F2320E69782}" srcOrd="2" destOrd="0" parTransId="{E6547575-8A73-40D2-BAD9-B228E3954A48}" sibTransId="{897FA529-9BD6-4EDC-A989-105408B6C85E}"/>
    <dgm:cxn modelId="{72C3F6FC-F087-4AAB-80DC-81F10FB67A12}" type="presOf" srcId="{B183F3D1-9DEA-4A93-9D9A-D102DB9A1859}" destId="{CE5B112C-FD45-4EA4-AB7D-B97D2B093C14}" srcOrd="0" destOrd="0" presId="urn:microsoft.com/office/officeart/2005/8/layout/radial4"/>
    <dgm:cxn modelId="{FB1F5C7C-013D-4120-BAD8-83F7FEB91728}" srcId="{DD7BE159-F750-4F53-9490-39C40B08F5F5}" destId="{A883B3D8-BEE3-445F-B735-A227D3E0B43D}" srcOrd="0" destOrd="0" parTransId="{34F8F701-A4F4-4476-8964-4ACF32809F7C}" sibTransId="{AA834163-D3AF-4974-837D-B6DB4BA31E0A}"/>
    <dgm:cxn modelId="{D44C654E-4951-45B3-805C-EDE4974B2DFE}" srcId="{A883B3D8-BEE3-445F-B735-A227D3E0B43D}" destId="{A1E772C7-55A9-4D54-9D98-3396400C6632}" srcOrd="1" destOrd="0" parTransId="{37E57B90-81FA-4C50-A0F0-E0B2EABF5332}" sibTransId="{51392102-8F69-4B7B-B458-5DD0169F8847}"/>
    <dgm:cxn modelId="{9CF5F2F6-C6AF-4AA5-96ED-F723AF1FC83A}" type="presOf" srcId="{37E57B90-81FA-4C50-A0F0-E0B2EABF5332}" destId="{17248863-59FE-491E-B5A8-49994E2511B9}" srcOrd="0" destOrd="0" presId="urn:microsoft.com/office/officeart/2005/8/layout/radial4"/>
    <dgm:cxn modelId="{6C994A89-F4BE-42E0-9E68-144314187624}" type="presOf" srcId="{E6547575-8A73-40D2-BAD9-B228E3954A48}" destId="{3F385222-95FF-432C-98A5-ADF23537BAC3}" srcOrd="0" destOrd="0" presId="urn:microsoft.com/office/officeart/2005/8/layout/radial4"/>
    <dgm:cxn modelId="{7F996576-3E50-4723-9877-B7FF9A0EE5FC}" type="presOf" srcId="{EAC1A4F7-5F35-494D-8CD9-84B5DDA105F6}" destId="{EB7F9465-01FF-47E7-B8C0-B7D975E492B1}" srcOrd="0" destOrd="0" presId="urn:microsoft.com/office/officeart/2005/8/layout/radial4"/>
    <dgm:cxn modelId="{65D6F4BD-A6A8-4CCD-8DFE-19FEDF7E7F57}" type="presOf" srcId="{91A51859-AAB0-4767-A8CE-C1AD4881098D}" destId="{DFD89175-B78D-4ECF-835A-B196CF5C4060}" srcOrd="0" destOrd="0" presId="urn:microsoft.com/office/officeart/2005/8/layout/radial4"/>
    <dgm:cxn modelId="{561E3D57-F5C0-4FD4-B2BA-016C5C87D934}" type="presOf" srcId="{DD7BE159-F750-4F53-9490-39C40B08F5F5}" destId="{2CEA0FA5-3F80-4DA9-8867-2ADD11BF4855}" srcOrd="0" destOrd="0" presId="urn:microsoft.com/office/officeart/2005/8/layout/radial4"/>
    <dgm:cxn modelId="{6692F274-0F68-4BB5-B120-A32C52239023}" type="presOf" srcId="{B033486B-D794-4FCA-A423-5F2320E69782}" destId="{415950BE-6587-4B2D-8FDC-E26E963AB24F}" srcOrd="0" destOrd="0" presId="urn:microsoft.com/office/officeart/2005/8/layout/radial4"/>
    <dgm:cxn modelId="{BCF14CC5-7E4B-4E59-AE75-7DADE3E2DE58}" type="presOf" srcId="{A883B3D8-BEE3-445F-B735-A227D3E0B43D}" destId="{762DC7FB-3B24-4464-B1AB-F0B207EA4C84}" srcOrd="0" destOrd="0" presId="urn:microsoft.com/office/officeart/2005/8/layout/radial4"/>
    <dgm:cxn modelId="{FDD46079-F9CA-4BE9-B8F9-66840AD08E03}" type="presOf" srcId="{1160AC17-6F1A-45F2-95F8-21176CFE5036}" destId="{B2D92D90-A41A-4CC5-979D-FEFED8245A8B}" srcOrd="0" destOrd="0" presId="urn:microsoft.com/office/officeart/2005/8/layout/radial4"/>
    <dgm:cxn modelId="{5F884DCF-6F9F-4AE4-81B0-DDE9A1B28BEA}" srcId="{A883B3D8-BEE3-445F-B735-A227D3E0B43D}" destId="{1160AC17-6F1A-45F2-95F8-21176CFE5036}" srcOrd="3" destOrd="0" parTransId="{B183F3D1-9DEA-4A93-9D9A-D102DB9A1859}" sibTransId="{FD01DAE1-5961-40EB-9FA7-3EA84D3CC57C}"/>
    <dgm:cxn modelId="{7D133CE5-7565-4B94-9A5B-08E2063C8447}" type="presOf" srcId="{A1E772C7-55A9-4D54-9D98-3396400C6632}" destId="{050C665A-AA7E-4B39-AD40-9EBE1193FA3F}" srcOrd="0" destOrd="0" presId="urn:microsoft.com/office/officeart/2005/8/layout/radial4"/>
    <dgm:cxn modelId="{BE3B1A71-F71F-4A24-9B3D-8400DEA591D0}" type="presParOf" srcId="{2CEA0FA5-3F80-4DA9-8867-2ADD11BF4855}" destId="{762DC7FB-3B24-4464-B1AB-F0B207EA4C84}" srcOrd="0" destOrd="0" presId="urn:microsoft.com/office/officeart/2005/8/layout/radial4"/>
    <dgm:cxn modelId="{62335AE4-CB2E-40B7-9322-2A079FA90BA8}" type="presParOf" srcId="{2CEA0FA5-3F80-4DA9-8867-2ADD11BF4855}" destId="{DFD89175-B78D-4ECF-835A-B196CF5C4060}" srcOrd="1" destOrd="0" presId="urn:microsoft.com/office/officeart/2005/8/layout/radial4"/>
    <dgm:cxn modelId="{593513C0-9AD1-4985-8CBB-E8FE433E9997}" type="presParOf" srcId="{2CEA0FA5-3F80-4DA9-8867-2ADD11BF4855}" destId="{EB7F9465-01FF-47E7-B8C0-B7D975E492B1}" srcOrd="2" destOrd="0" presId="urn:microsoft.com/office/officeart/2005/8/layout/radial4"/>
    <dgm:cxn modelId="{3305436B-E16A-4BA5-9111-836156DB34AE}" type="presParOf" srcId="{2CEA0FA5-3F80-4DA9-8867-2ADD11BF4855}" destId="{17248863-59FE-491E-B5A8-49994E2511B9}" srcOrd="3" destOrd="0" presId="urn:microsoft.com/office/officeart/2005/8/layout/radial4"/>
    <dgm:cxn modelId="{8D57D0BD-759B-4262-94EE-384246593E54}" type="presParOf" srcId="{2CEA0FA5-3F80-4DA9-8867-2ADD11BF4855}" destId="{050C665A-AA7E-4B39-AD40-9EBE1193FA3F}" srcOrd="4" destOrd="0" presId="urn:microsoft.com/office/officeart/2005/8/layout/radial4"/>
    <dgm:cxn modelId="{33C24518-0EE4-4E92-BA9F-82CC474BA5DD}" type="presParOf" srcId="{2CEA0FA5-3F80-4DA9-8867-2ADD11BF4855}" destId="{3F385222-95FF-432C-98A5-ADF23537BAC3}" srcOrd="5" destOrd="0" presId="urn:microsoft.com/office/officeart/2005/8/layout/radial4"/>
    <dgm:cxn modelId="{B7556798-79D9-4421-B468-CE9D0B725A7C}" type="presParOf" srcId="{2CEA0FA5-3F80-4DA9-8867-2ADD11BF4855}" destId="{415950BE-6587-4B2D-8FDC-E26E963AB24F}" srcOrd="6" destOrd="0" presId="urn:microsoft.com/office/officeart/2005/8/layout/radial4"/>
    <dgm:cxn modelId="{FA9A81CF-846D-4E43-AEB8-35CB39FC2F38}" type="presParOf" srcId="{2CEA0FA5-3F80-4DA9-8867-2ADD11BF4855}" destId="{CE5B112C-FD45-4EA4-AB7D-B97D2B093C14}" srcOrd="7" destOrd="0" presId="urn:microsoft.com/office/officeart/2005/8/layout/radial4"/>
    <dgm:cxn modelId="{467E1EBC-7C65-4FEA-AE10-AA8ACCD763C5}" type="presParOf" srcId="{2CEA0FA5-3F80-4DA9-8867-2ADD11BF4855}" destId="{B2D92D90-A41A-4CC5-979D-FEFED8245A8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FD989F-67D5-4A39-A1B8-F2B1DBF9B30B}">
      <dsp:nvSpPr>
        <dsp:cNvPr id="0" name=""/>
        <dsp:cNvSpPr/>
      </dsp:nvSpPr>
      <dsp:spPr>
        <a:xfrm>
          <a:off x="3279979" y="2808055"/>
          <a:ext cx="2355441" cy="2355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/>
            <a:t>Силлабус</a:t>
          </a:r>
        </a:p>
      </dsp:txBody>
      <dsp:txXfrm>
        <a:off x="3279979" y="2808055"/>
        <a:ext cx="2355441" cy="2355441"/>
      </dsp:txXfrm>
    </dsp:sp>
    <dsp:sp modelId="{EFC5DA3B-C889-4019-AEAF-4FBDCAA304CA}">
      <dsp:nvSpPr>
        <dsp:cNvPr id="0" name=""/>
        <dsp:cNvSpPr/>
      </dsp:nvSpPr>
      <dsp:spPr>
        <a:xfrm rot="12900000">
          <a:off x="1762631" y="2395868"/>
          <a:ext cx="1807608" cy="67130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84684-3710-418E-8F87-86F97402EA26}">
      <dsp:nvSpPr>
        <dsp:cNvPr id="0" name=""/>
        <dsp:cNvSpPr/>
      </dsp:nvSpPr>
      <dsp:spPr>
        <a:xfrm>
          <a:off x="807247" y="1318050"/>
          <a:ext cx="2237669" cy="1790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Произведение</a:t>
          </a:r>
        </a:p>
      </dsp:txBody>
      <dsp:txXfrm>
        <a:off x="807247" y="1318050"/>
        <a:ext cx="2237669" cy="1790135"/>
      </dsp:txXfrm>
    </dsp:sp>
    <dsp:sp modelId="{CCC2497F-21E9-4BEC-A516-ADACF873A6F2}">
      <dsp:nvSpPr>
        <dsp:cNvPr id="0" name=""/>
        <dsp:cNvSpPr/>
      </dsp:nvSpPr>
      <dsp:spPr>
        <a:xfrm rot="16200000">
          <a:off x="3553895" y="1463395"/>
          <a:ext cx="1807608" cy="67130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89F5E-5938-45B6-8650-3A7C51CC6864}">
      <dsp:nvSpPr>
        <dsp:cNvPr id="0" name=""/>
        <dsp:cNvSpPr/>
      </dsp:nvSpPr>
      <dsp:spPr>
        <a:xfrm>
          <a:off x="3338865" y="173"/>
          <a:ext cx="2237669" cy="1790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Учебник</a:t>
          </a:r>
        </a:p>
      </dsp:txBody>
      <dsp:txXfrm>
        <a:off x="3338865" y="173"/>
        <a:ext cx="2237669" cy="1790135"/>
      </dsp:txXfrm>
    </dsp:sp>
    <dsp:sp modelId="{AF623353-B8BE-4D41-8AD9-100902CF81C7}">
      <dsp:nvSpPr>
        <dsp:cNvPr id="0" name=""/>
        <dsp:cNvSpPr/>
      </dsp:nvSpPr>
      <dsp:spPr>
        <a:xfrm rot="19500000">
          <a:off x="5345159" y="2395868"/>
          <a:ext cx="1807608" cy="67130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06BC5-89F1-47ED-95E9-A581FD156D35}">
      <dsp:nvSpPr>
        <dsp:cNvPr id="0" name=""/>
        <dsp:cNvSpPr/>
      </dsp:nvSpPr>
      <dsp:spPr>
        <a:xfrm>
          <a:off x="5870482" y="1318050"/>
          <a:ext cx="2237669" cy="1790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Апробация</a:t>
          </a:r>
        </a:p>
      </dsp:txBody>
      <dsp:txXfrm>
        <a:off x="5870482" y="1318050"/>
        <a:ext cx="2237669" cy="17901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2DC7FB-3B24-4464-B1AB-F0B207EA4C84}">
      <dsp:nvSpPr>
        <dsp:cNvPr id="0" name=""/>
        <dsp:cNvSpPr/>
      </dsp:nvSpPr>
      <dsp:spPr>
        <a:xfrm>
          <a:off x="3667750" y="3395370"/>
          <a:ext cx="2681478" cy="26814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Силлабус</a:t>
          </a:r>
          <a:r>
            <a:rPr lang="ru-RU" sz="1600" kern="1200" dirty="0" smtClean="0"/>
            <a:t> для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 курса  специализации  Режиссура ТВ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тема «Драматургический конфликт»</a:t>
          </a:r>
          <a:endParaRPr lang="ru-RU" sz="1600" kern="1200" dirty="0"/>
        </a:p>
      </dsp:txBody>
      <dsp:txXfrm>
        <a:off x="3667750" y="3395370"/>
        <a:ext cx="2681478" cy="2681478"/>
      </dsp:txXfrm>
    </dsp:sp>
    <dsp:sp modelId="{DFD89175-B78D-4ECF-835A-B196CF5C4060}">
      <dsp:nvSpPr>
        <dsp:cNvPr id="0" name=""/>
        <dsp:cNvSpPr/>
      </dsp:nvSpPr>
      <dsp:spPr>
        <a:xfrm rot="11758286">
          <a:off x="1229001" y="3616084"/>
          <a:ext cx="2402443" cy="76422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7F9465-01FF-47E7-B8C0-B7D975E492B1}">
      <dsp:nvSpPr>
        <dsp:cNvPr id="0" name=""/>
        <dsp:cNvSpPr/>
      </dsp:nvSpPr>
      <dsp:spPr>
        <a:xfrm>
          <a:off x="1668" y="2648708"/>
          <a:ext cx="2547404" cy="2037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Худ.фильм</a:t>
          </a:r>
          <a:r>
            <a:rPr lang="ru-RU" sz="1800" kern="1200" dirty="0" smtClean="0"/>
            <a:t> «Месяц на размышление»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(автор сценария)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(К/с «</a:t>
          </a:r>
          <a:r>
            <a:rPr lang="ru-RU" sz="1800" kern="1200" dirty="0" err="1" smtClean="0"/>
            <a:t>Казахфильм</a:t>
          </a:r>
          <a:r>
            <a:rPr lang="ru-RU" sz="1800" kern="1200" dirty="0" smtClean="0"/>
            <a:t>»)</a:t>
          </a:r>
          <a:endParaRPr lang="ru-RU" sz="1800" kern="1200" dirty="0"/>
        </a:p>
      </dsp:txBody>
      <dsp:txXfrm>
        <a:off x="1668" y="2648708"/>
        <a:ext cx="2547404" cy="2037923"/>
      </dsp:txXfrm>
    </dsp:sp>
    <dsp:sp modelId="{17248863-59FE-491E-B5A8-49994E2511B9}">
      <dsp:nvSpPr>
        <dsp:cNvPr id="0" name=""/>
        <dsp:cNvSpPr/>
      </dsp:nvSpPr>
      <dsp:spPr>
        <a:xfrm rot="14695489">
          <a:off x="2651392" y="1911707"/>
          <a:ext cx="2428667" cy="76422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0C665A-AA7E-4B39-AD40-9EBE1193FA3F}">
      <dsp:nvSpPr>
        <dsp:cNvPr id="0" name=""/>
        <dsp:cNvSpPr/>
      </dsp:nvSpPr>
      <dsp:spPr>
        <a:xfrm>
          <a:off x="2077380" y="174970"/>
          <a:ext cx="2547404" cy="2037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Учебное </a:t>
          </a:r>
          <a:r>
            <a:rPr lang="ru-RU" sz="1800" kern="1200" dirty="0"/>
            <a:t>пособие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«Драматургический конфликт» (20111)</a:t>
          </a:r>
          <a:endParaRPr lang="ru-RU" sz="1800" kern="1200" dirty="0"/>
        </a:p>
      </dsp:txBody>
      <dsp:txXfrm>
        <a:off x="2077380" y="174970"/>
        <a:ext cx="2547404" cy="2037923"/>
      </dsp:txXfrm>
    </dsp:sp>
    <dsp:sp modelId="{3F385222-95FF-432C-98A5-ADF23537BAC3}">
      <dsp:nvSpPr>
        <dsp:cNvPr id="0" name=""/>
        <dsp:cNvSpPr/>
      </dsp:nvSpPr>
      <dsp:spPr>
        <a:xfrm rot="17635744">
          <a:off x="4897016" y="1906451"/>
          <a:ext cx="2395125" cy="76422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950BE-6587-4B2D-8FDC-E26E963AB24F}">
      <dsp:nvSpPr>
        <dsp:cNvPr id="0" name=""/>
        <dsp:cNvSpPr/>
      </dsp:nvSpPr>
      <dsp:spPr>
        <a:xfrm>
          <a:off x="5306615" y="174970"/>
          <a:ext cx="2547404" cy="2037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Дисциплина «Драматургия (сценарное мастерство/либретто)»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5306615" y="174970"/>
        <a:ext cx="2547404" cy="2037923"/>
      </dsp:txXfrm>
    </dsp:sp>
    <dsp:sp modelId="{CE5B112C-FD45-4EA4-AB7D-B97D2B093C14}">
      <dsp:nvSpPr>
        <dsp:cNvPr id="0" name=""/>
        <dsp:cNvSpPr/>
      </dsp:nvSpPr>
      <dsp:spPr>
        <a:xfrm rot="20620416">
          <a:off x="6378140" y="3612314"/>
          <a:ext cx="2324761" cy="76422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92D90-A41A-4CC5-979D-FEFED8245A8B}">
      <dsp:nvSpPr>
        <dsp:cNvPr id="0" name=""/>
        <dsp:cNvSpPr/>
      </dsp:nvSpPr>
      <dsp:spPr>
        <a:xfrm>
          <a:off x="7382327" y="2648708"/>
          <a:ext cx="2547404" cy="2037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Ссылка на  интернет </a:t>
          </a:r>
          <a:r>
            <a:rPr lang="ru-RU" sz="1600" kern="1200" dirty="0" smtClean="0"/>
            <a:t>ресурсы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hlinkClick xmlns:r="http://schemas.openxmlformats.org/officeDocument/2006/relationships" r:id="rId1"/>
            </a:rPr>
            <a:t>https://www.youtube.com/watch?v=hL9Sxw1wBdY</a:t>
          </a: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7382327" y="2648708"/>
        <a:ext cx="2547404" cy="2037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238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45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08793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2474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76865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0310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111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136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451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819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84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317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364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037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999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75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8393E-59B6-4B9D-9AE3-A10410F090ED}" type="datetimeFigureOut">
              <a:rPr lang="ru-RU" smtClean="0"/>
              <a:pPr/>
              <a:t>22.09.2020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0772CC-E3C4-4408-8E5C-1AD2F6E130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326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  <p:sldLayoutId id="2147484193" r:id="rId12"/>
    <p:sldLayoutId id="2147484194" r:id="rId13"/>
    <p:sldLayoutId id="2147484195" r:id="rId14"/>
    <p:sldLayoutId id="2147484196" r:id="rId15"/>
    <p:sldLayoutId id="21474841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nopoisk.ru/awards/golden_globes/2007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GlaBZ-Y5i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7slisjUxyQ" TargetMode="External"/><Relationship Id="rId2" Type="http://schemas.openxmlformats.org/officeDocument/2006/relationships/hyperlink" Target="https://www.youtube.com/watch?v=unP2zbPV6FM&amp;t=1101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r.kz/1822628-andzelina-dzoli-v-roli-malefisenty-zagovorila-na-kazahskom-azyke.html" TargetMode="External"/><Relationship Id="rId2" Type="http://schemas.openxmlformats.org/officeDocument/2006/relationships/hyperlink" Target="https://www.instagram.com/p/ByAY_cmHnPW/?igshid=qntfr8v0itl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pBvf3vV0S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gDzpMViYYM" TargetMode="External"/><Relationship Id="rId2" Type="http://schemas.openxmlformats.org/officeDocument/2006/relationships/hyperlink" Target="https://youtu.be/Ut99X0SrX-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7655" y="163286"/>
            <a:ext cx="9596788" cy="241662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Arial Black" panose="020B0A04020102020204" pitchFamily="34" charset="0"/>
              </a:rPr>
              <a:t>Творческий опыт  преподавателя – </a:t>
            </a:r>
            <a:br>
              <a:rPr lang="ru-RU" sz="3200" dirty="0" smtClean="0">
                <a:latin typeface="Arial Black" panose="020B0A04020102020204" pitchFamily="34" charset="0"/>
              </a:rPr>
            </a:br>
            <a:r>
              <a:rPr lang="ru-RU" sz="3200" dirty="0" smtClean="0">
                <a:latin typeface="Arial Black" panose="020B0A04020102020204" pitchFamily="34" charset="0"/>
              </a:rPr>
              <a:t>база и ресурс  методики преподавания дисциплин искусства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7654" y="4131129"/>
            <a:ext cx="7736974" cy="1828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Соловьёва М.В., профессор кафедры звукорежиссуры и операторского искусства </a:t>
            </a:r>
            <a:r>
              <a:rPr lang="ru-RU" sz="24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КазНАИ</a:t>
            </a:r>
            <a:r>
              <a:rPr lang="ru-RU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им.Т.К.Жургенова</a:t>
            </a:r>
            <a:r>
              <a:rPr lang="ru-RU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,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кинодраматург</a:t>
            </a:r>
            <a:endParaRPr lang="ru-RU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1899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91768"/>
          </a:xfrm>
        </p:spPr>
        <p:txBody>
          <a:bodyPr>
            <a:noAutofit/>
          </a:bodyPr>
          <a:lstStyle/>
          <a:p>
            <a:pPr marL="180000">
              <a:spcBef>
                <a:spcPts val="600"/>
              </a:spcBef>
            </a:pPr>
            <a:r>
              <a:rPr lang="ru-RU" sz="2400" b="1" dirty="0" smtClean="0"/>
              <a:t>                   </a:t>
            </a:r>
            <a:r>
              <a:rPr lang="ru-RU" sz="2400" b="1" dirty="0"/>
              <a:t>«Режиссура игрового кино</a:t>
            </a:r>
            <a:r>
              <a:rPr lang="ru-RU" sz="2400" b="1" dirty="0" smtClean="0"/>
              <a:t>»</a:t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err="1"/>
              <a:t>Манабай</a:t>
            </a:r>
            <a:r>
              <a:rPr lang="ru-RU" sz="2400" b="1" dirty="0"/>
              <a:t> Д.К. – фильм</a:t>
            </a:r>
            <a:br>
              <a:rPr lang="ru-RU" sz="2400" b="1" dirty="0"/>
            </a:br>
            <a:r>
              <a:rPr lang="ru-RU" sz="2400" b="1" dirty="0"/>
              <a:t>Сноска</a:t>
            </a:r>
            <a:br>
              <a:rPr lang="ru-RU" sz="2400" b="1" dirty="0"/>
            </a:br>
            <a:r>
              <a:rPr lang="ru-RU" sz="2400" b="1" dirty="0"/>
              <a:t>Дисциплина:</a:t>
            </a:r>
            <a:br>
              <a:rPr lang="ru-RU" sz="2400" b="1" dirty="0"/>
            </a:br>
            <a:r>
              <a:rPr lang="ru-RU" sz="2400" b="1" dirty="0"/>
              <a:t>Тема в </a:t>
            </a:r>
            <a:r>
              <a:rPr lang="ru-RU" sz="2400" b="1" dirty="0" err="1"/>
              <a:t>силлабусе</a:t>
            </a:r>
            <a:r>
              <a:rPr lang="ru-RU" sz="2400" b="1" dirty="0"/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8385" y="1394848"/>
            <a:ext cx="10615344" cy="4965826"/>
          </a:xfrm>
        </p:spPr>
        <p:txBody>
          <a:bodyPr/>
          <a:lstStyle/>
          <a:p>
            <a:r>
              <a:rPr lang="ru-RU" dirty="0" err="1" smtClean="0"/>
              <a:t>Манабай</a:t>
            </a:r>
            <a:r>
              <a:rPr lang="ru-RU" dirty="0" smtClean="0"/>
              <a:t> Д.К.- «Казаки </a:t>
            </a:r>
            <a:r>
              <a:rPr lang="ru-RU" dirty="0" err="1" smtClean="0"/>
              <a:t>окига</a:t>
            </a:r>
            <a:r>
              <a:rPr lang="ru-RU" dirty="0" smtClean="0"/>
              <a:t>» - </a:t>
            </a:r>
            <a:r>
              <a:rPr lang="en-US" dirty="0"/>
              <a:t>https</a:t>
            </a:r>
            <a:r>
              <a:rPr lang="ru-RU" dirty="0"/>
              <a:t>://</a:t>
            </a:r>
            <a:r>
              <a:rPr lang="en-US" dirty="0" err="1"/>
              <a:t>youtu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31970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4812" y="806824"/>
            <a:ext cx="9983788" cy="5822576"/>
          </a:xfrm>
        </p:spPr>
        <p:txBody>
          <a:bodyPr>
            <a:normAutofit fontScale="55000" lnSpcReduction="20000"/>
          </a:bodyPr>
          <a:lstStyle/>
          <a:p>
            <a:pPr marL="180000">
              <a:lnSpc>
                <a:spcPct val="120000"/>
              </a:lnSpc>
              <a:spcBef>
                <a:spcPts val="600"/>
              </a:spcBef>
            </a:pPr>
            <a:r>
              <a:rPr lang="ru-RU" sz="3600" b="1" dirty="0" smtClean="0"/>
              <a:t>                                   «Звукорежиссура» </a:t>
            </a:r>
          </a:p>
          <a:p>
            <a:pPr marL="180000" algn="ctr">
              <a:lnSpc>
                <a:spcPct val="120000"/>
              </a:lnSpc>
              <a:spcBef>
                <a:spcPts val="600"/>
              </a:spcBef>
            </a:pPr>
            <a:r>
              <a:rPr lang="ru-RU" sz="3600" b="1" dirty="0" smtClean="0"/>
              <a:t>Дисциплина «Технологии звукорежиссуры»</a:t>
            </a:r>
          </a:p>
          <a:p>
            <a:pPr algn="ctr">
              <a:lnSpc>
                <a:spcPct val="120000"/>
              </a:lnSpc>
            </a:pPr>
            <a:r>
              <a:rPr lang="kk-KZ" sz="3600" b="1" dirty="0" smtClean="0"/>
              <a:t>Влазнев А.А. – звукорежиссер (несколько фильмов </a:t>
            </a:r>
            <a:r>
              <a:rPr lang="kk-KZ" sz="3600" b="1" smtClean="0"/>
              <a:t>из более 200 </a:t>
            </a:r>
            <a:r>
              <a:rPr lang="kk-KZ" sz="3600" b="1" dirty="0" smtClean="0"/>
              <a:t>работ):</a:t>
            </a:r>
          </a:p>
          <a:p>
            <a:pPr algn="ctr">
              <a:lnSpc>
                <a:spcPct val="120000"/>
              </a:lnSpc>
            </a:pPr>
            <a:endParaRPr lang="kk-KZ" sz="3600" b="1" dirty="0" smtClean="0"/>
          </a:p>
          <a:p>
            <a:pPr>
              <a:lnSpc>
                <a:spcPct val="120000"/>
              </a:lnSpc>
            </a:pPr>
            <a:r>
              <a:rPr lang="kk-KZ" sz="3200" b="1" dirty="0" smtClean="0"/>
              <a:t>«</a:t>
            </a:r>
            <a:r>
              <a:rPr lang="kk-KZ" sz="3200" b="1" dirty="0"/>
              <a:t>Игла» </a:t>
            </a:r>
            <a:r>
              <a:rPr lang="kk-KZ" sz="2400" b="1" dirty="0"/>
              <a:t>реж.Р.Нугманов (</a:t>
            </a:r>
            <a:r>
              <a:rPr lang="kk-KZ" sz="2400" b="1" dirty="0" smtClean="0"/>
              <a:t>1988)</a:t>
            </a:r>
            <a:r>
              <a:rPr lang="ru-RU" sz="2400" dirty="0"/>
              <a:t> </a:t>
            </a:r>
            <a:r>
              <a:rPr lang="ru-RU" sz="2400" dirty="0" smtClean="0"/>
              <a:t>- </a:t>
            </a:r>
            <a:r>
              <a:rPr lang="kk-KZ" sz="2400" b="1" dirty="0" smtClean="0"/>
              <a:t>Главный </a:t>
            </a:r>
            <a:r>
              <a:rPr lang="kk-KZ" sz="2400" b="1" dirty="0"/>
              <a:t>приз на МКФ, Нюрнберг, </a:t>
            </a:r>
            <a:r>
              <a:rPr lang="kk-KZ" sz="2400" b="1" dirty="0" smtClean="0"/>
              <a:t>1990...</a:t>
            </a:r>
            <a:endParaRPr lang="ru-RU" sz="2400" dirty="0"/>
          </a:p>
          <a:p>
            <a:pPr>
              <a:lnSpc>
                <a:spcPct val="120000"/>
              </a:lnSpc>
            </a:pPr>
            <a:r>
              <a:rPr lang="kk-KZ" sz="3200" b="1" dirty="0"/>
              <a:t>«Киллер» </a:t>
            </a:r>
            <a:r>
              <a:rPr lang="kk-KZ" sz="2400" b="1" dirty="0"/>
              <a:t>реж.Д.Омирбаев (1998) </a:t>
            </a:r>
            <a:r>
              <a:rPr lang="ru-RU" sz="2400" dirty="0"/>
              <a:t> </a:t>
            </a:r>
            <a:r>
              <a:rPr lang="ru-RU" sz="2400" dirty="0" smtClean="0"/>
              <a:t>- </a:t>
            </a:r>
            <a:r>
              <a:rPr lang="kk-KZ" sz="2400" b="1" dirty="0" smtClean="0"/>
              <a:t>Первый </a:t>
            </a:r>
            <a:r>
              <a:rPr lang="kk-KZ" sz="2400" b="1" dirty="0"/>
              <a:t>приз программы «Особый взгляд» МКФ, Канны, </a:t>
            </a:r>
            <a:r>
              <a:rPr lang="kk-KZ" sz="2400" b="1" dirty="0" smtClean="0"/>
              <a:t>1998... </a:t>
            </a:r>
            <a:endParaRPr lang="ru-RU" sz="2400" dirty="0"/>
          </a:p>
          <a:p>
            <a:pPr>
              <a:lnSpc>
                <a:spcPct val="120000"/>
              </a:lnSpc>
            </a:pPr>
            <a:r>
              <a:rPr lang="kk-KZ" sz="3200" b="1" dirty="0"/>
              <a:t>«Кочевник» </a:t>
            </a:r>
            <a:r>
              <a:rPr lang="kk-KZ" sz="2400" b="1" dirty="0"/>
              <a:t>реж.С.Бодров  (2006) «Dolby» - </a:t>
            </a:r>
            <a:r>
              <a:rPr lang="ru-RU" sz="2400" dirty="0"/>
              <a:t> </a:t>
            </a:r>
            <a:r>
              <a:rPr lang="ru-RU" sz="2400" b="1" dirty="0" smtClean="0"/>
              <a:t>«</a:t>
            </a:r>
            <a:r>
              <a:rPr lang="ru-RU" sz="2400" b="1" dirty="0">
                <a:hlinkClick r:id="rId2"/>
              </a:rPr>
              <a:t>Золотой глобус», 2007, </a:t>
            </a:r>
            <a:r>
              <a:rPr lang="ru-RU" sz="2400" b="1" dirty="0"/>
              <a:t>Номинация «</a:t>
            </a:r>
            <a:r>
              <a:rPr lang="ru-RU" sz="2400" b="1" dirty="0">
                <a:hlinkClick r:id="rId2"/>
              </a:rPr>
              <a:t>Лучший саундтрек</a:t>
            </a:r>
            <a:r>
              <a:rPr lang="ru-RU" sz="2400" b="1" dirty="0" smtClean="0"/>
              <a:t>»….</a:t>
            </a:r>
            <a:endParaRPr lang="ru-RU" sz="2400" dirty="0"/>
          </a:p>
          <a:p>
            <a:pPr>
              <a:lnSpc>
                <a:spcPct val="120000"/>
              </a:lnSpc>
            </a:pPr>
            <a:r>
              <a:rPr lang="kk-KZ" sz="3200" b="1" dirty="0"/>
              <a:t>«Подарок Сталину» </a:t>
            </a:r>
            <a:r>
              <a:rPr lang="kk-KZ" sz="2400" b="1" dirty="0"/>
              <a:t>реж.Р.Абдрашов (2008) «Dolby» </a:t>
            </a:r>
            <a:r>
              <a:rPr lang="ru-RU" sz="2400" dirty="0"/>
              <a:t> </a:t>
            </a:r>
            <a:r>
              <a:rPr lang="ru-RU" sz="2400" dirty="0" smtClean="0"/>
              <a:t>- </a:t>
            </a:r>
            <a:r>
              <a:rPr lang="kk-KZ" sz="2400" b="1" dirty="0" smtClean="0"/>
              <a:t>Гран-при  </a:t>
            </a:r>
            <a:r>
              <a:rPr lang="kk-KZ" sz="2400" b="1" dirty="0"/>
              <a:t>на международном фестивале «Евразия-2006</a:t>
            </a:r>
            <a:r>
              <a:rPr lang="kk-KZ" sz="2400" b="1" dirty="0" smtClean="0"/>
              <a:t>»;  Гран-при </a:t>
            </a:r>
            <a:r>
              <a:rPr lang="kk-KZ" sz="2400" b="1" dirty="0"/>
              <a:t>МКФ Азиатского кино в Везуле, Франция (2009) и т.д.</a:t>
            </a:r>
            <a:endParaRPr lang="ru-RU" sz="2400" dirty="0"/>
          </a:p>
          <a:p>
            <a:pPr>
              <a:lnSpc>
                <a:spcPct val="120000"/>
              </a:lnSpc>
            </a:pPr>
            <a:r>
              <a:rPr lang="kk-KZ" sz="2400" b="1" dirty="0"/>
              <a:t> </a:t>
            </a:r>
            <a:r>
              <a:rPr lang="kk-KZ" sz="3200" b="1" dirty="0"/>
              <a:t>«Аншы Бала» </a:t>
            </a:r>
            <a:r>
              <a:rPr lang="kk-KZ" sz="2400" b="1" dirty="0"/>
              <a:t>реж.Е.Нурмухамбетов (2012) «Dolby» </a:t>
            </a:r>
            <a:r>
              <a:rPr lang="ru-RU" sz="2400" dirty="0" smtClean="0"/>
              <a:t>- </a:t>
            </a:r>
            <a:r>
              <a:rPr lang="ru-RU" sz="2400" b="1" dirty="0" smtClean="0"/>
              <a:t>Лучший </a:t>
            </a:r>
            <a:r>
              <a:rPr lang="ru-RU" sz="2400" b="1" dirty="0"/>
              <a:t>детский фильм, МКФ "Киношок", Анапа, Россия, </a:t>
            </a:r>
            <a:r>
              <a:rPr lang="ru-RU" sz="2400" b="1" dirty="0" smtClean="0"/>
              <a:t>2012; </a:t>
            </a:r>
            <a:r>
              <a:rPr lang="ru-RU" sz="2400" dirty="0"/>
              <a:t> </a:t>
            </a:r>
            <a:r>
              <a:rPr lang="ru-RU" sz="2400" b="1" dirty="0" smtClean="0"/>
              <a:t>Лучшая </a:t>
            </a:r>
            <a:r>
              <a:rPr lang="ru-RU" sz="2400" b="1" dirty="0"/>
              <a:t>зарубежная драма, МКФ семейных фильмов в Голливуде, Лос-Анджелес, США, 2012</a:t>
            </a:r>
            <a:r>
              <a:rPr lang="ru-RU" sz="2400" b="1" dirty="0" smtClean="0"/>
              <a:t>.</a:t>
            </a:r>
            <a:endParaRPr lang="ru-RU" sz="2400" dirty="0"/>
          </a:p>
          <a:p>
            <a:pPr>
              <a:lnSpc>
                <a:spcPct val="120000"/>
              </a:lnSpc>
            </a:pPr>
            <a:r>
              <a:rPr lang="ru-RU" sz="3200" b="1" dirty="0" smtClean="0"/>
              <a:t>«</a:t>
            </a:r>
            <a:r>
              <a:rPr lang="ru-RU" sz="3200" b="1" dirty="0" err="1"/>
              <a:t>Оралман</a:t>
            </a:r>
            <a:r>
              <a:rPr lang="ru-RU" sz="3200" b="1" dirty="0"/>
              <a:t>» </a:t>
            </a:r>
            <a:r>
              <a:rPr lang="ru-RU" sz="2400" b="1" dirty="0" err="1"/>
              <a:t>реж.С</a:t>
            </a:r>
            <a:r>
              <a:rPr lang="ru-RU" sz="2400" b="1" dirty="0"/>
              <a:t>. </a:t>
            </a:r>
            <a:r>
              <a:rPr lang="ru-RU" sz="2400" b="1" dirty="0" err="1"/>
              <a:t>Курманбеков</a:t>
            </a:r>
            <a:r>
              <a:rPr lang="ru-RU" sz="2400" b="1" dirty="0"/>
              <a:t> (2017) «</a:t>
            </a:r>
            <a:r>
              <a:rPr lang="en-US" sz="2400" b="1" dirty="0"/>
              <a:t>Dolby</a:t>
            </a:r>
            <a:r>
              <a:rPr lang="ru-RU" sz="2400" b="1" dirty="0"/>
              <a:t>» </a:t>
            </a:r>
            <a:r>
              <a:rPr lang="ru-RU" sz="2400" dirty="0"/>
              <a:t> </a:t>
            </a:r>
            <a:r>
              <a:rPr lang="ru-RU" sz="2400" dirty="0" smtClean="0"/>
              <a:t>- </a:t>
            </a:r>
            <a:r>
              <a:rPr lang="ru-RU" sz="2400" b="1" dirty="0" smtClean="0"/>
              <a:t>Лучший </a:t>
            </a:r>
            <a:r>
              <a:rPr lang="ru-RU" sz="2400" b="1" dirty="0"/>
              <a:t>азиатский фильм, XXXV Международный кинофестиваль </a:t>
            </a:r>
            <a:r>
              <a:rPr lang="ru-RU" sz="2400" b="1" dirty="0" err="1"/>
              <a:t>Фаджр</a:t>
            </a:r>
            <a:r>
              <a:rPr lang="ru-RU" sz="2400" b="1" dirty="0"/>
              <a:t>, Иран, </a:t>
            </a:r>
            <a:r>
              <a:rPr lang="ru-RU" sz="2400" b="1" dirty="0" smtClean="0"/>
              <a:t>2017</a:t>
            </a:r>
            <a:r>
              <a:rPr lang="ru-RU" sz="2400" dirty="0" smtClean="0"/>
              <a:t>; </a:t>
            </a:r>
            <a:r>
              <a:rPr lang="ru-RU" sz="2400" b="1" dirty="0" smtClean="0"/>
              <a:t>Гран-при</a:t>
            </a:r>
            <a:r>
              <a:rPr lang="ru-RU" sz="2400" b="1" dirty="0"/>
              <a:t>, XIII Международный кинофестиваль "Евразия", Казахстан, </a:t>
            </a:r>
            <a:r>
              <a:rPr lang="ru-RU" sz="2400" b="1" dirty="0" smtClean="0"/>
              <a:t>2017;  Лучший </a:t>
            </a:r>
            <a:r>
              <a:rPr lang="ru-RU" sz="2400" b="1" dirty="0"/>
              <a:t>фильм, ХХ Международный кинофестиваль «</a:t>
            </a:r>
            <a:r>
              <a:rPr lang="ru-RU" sz="2400" b="1" dirty="0" err="1"/>
              <a:t>Religion</a:t>
            </a:r>
            <a:r>
              <a:rPr lang="ru-RU" sz="2400" b="1" dirty="0"/>
              <a:t> </a:t>
            </a:r>
            <a:r>
              <a:rPr lang="ru-RU" sz="2400" b="1" dirty="0" err="1"/>
              <a:t>Today</a:t>
            </a:r>
            <a:r>
              <a:rPr lang="ru-RU" sz="2400" b="1" dirty="0"/>
              <a:t>» («Религия сегодня»), Италия, </a:t>
            </a:r>
            <a:r>
              <a:rPr lang="ru-RU" sz="2400" b="1" dirty="0" smtClean="0"/>
              <a:t>2017; </a:t>
            </a:r>
            <a:r>
              <a:rPr lang="ru-RU" sz="2400" dirty="0"/>
              <a:t> </a:t>
            </a:r>
            <a:r>
              <a:rPr lang="ru-RU" sz="2400" b="1" dirty="0" smtClean="0"/>
              <a:t>Специальный </a:t>
            </a:r>
            <a:r>
              <a:rPr lang="ru-RU" sz="2400" b="1" dirty="0"/>
              <a:t>приз за выдающиеся достижения, 66-ой Международный кинофестиваль Мангейм-</a:t>
            </a:r>
            <a:r>
              <a:rPr lang="ru-RU" sz="2400" b="1" dirty="0" err="1"/>
              <a:t>Хайдельберг</a:t>
            </a:r>
            <a:r>
              <a:rPr lang="ru-RU" sz="2400" b="1" dirty="0"/>
              <a:t>, Германия, 2017</a:t>
            </a:r>
            <a:endParaRPr lang="ru-RU" sz="2400" dirty="0"/>
          </a:p>
          <a:p>
            <a:pPr marL="180000">
              <a:spcBef>
                <a:spcPts val="600"/>
              </a:spcBef>
            </a:pPr>
            <a:endParaRPr lang="ru-RU" sz="2400" b="1" dirty="0" smtClean="0"/>
          </a:p>
          <a:p>
            <a:pPr marL="180000">
              <a:spcBef>
                <a:spcPts val="600"/>
              </a:spcBef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3329940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661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Благодарю за внимание</a:t>
            </a:r>
            <a:r>
              <a:rPr lang="ru-RU" sz="3200" b="1" dirty="0"/>
              <a:t>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5728446"/>
            <a:ext cx="8915400" cy="228599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КазНАИ</a:t>
            </a:r>
            <a:r>
              <a:rPr lang="ru-RU" dirty="0" smtClean="0"/>
              <a:t> </a:t>
            </a:r>
            <a:r>
              <a:rPr lang="ru-RU" dirty="0" err="1" smtClean="0"/>
              <a:t>им.Т.К.Жургенова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5619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646714" y="610661"/>
            <a:ext cx="8911687" cy="1446739"/>
          </a:xfrm>
        </p:spPr>
        <p:txBody>
          <a:bodyPr>
            <a:noAutofit/>
          </a:bodyPr>
          <a:lstStyle/>
          <a:p>
            <a:pPr marL="180000" lvl="0" indent="0"/>
            <a: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«Поэзия – вся! – езда в незнаемое» - </a:t>
            </a: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Вл.Маяковский</a:t>
            </a:r>
            <a: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Перефразируем Поэта: «Творчество – всё – езда в незнаемое».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622" y="2312893"/>
            <a:ext cx="10862061" cy="4155141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20000"/>
              </a:lnSpc>
              <a:buNone/>
            </a:pPr>
            <a:r>
              <a:rPr lang="ru-RU" sz="9600" b="1" dirty="0" smtClean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Преподаватели-практики </a:t>
            </a:r>
            <a:r>
              <a:rPr lang="ru-RU" sz="9600" b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приходят в вуз всегда по приглашению – главным для творческого человека всегда было и есть создание уникальной продукции, и профессию педагога они осваивают уже в вузе, набираясь </a:t>
            </a:r>
            <a:r>
              <a:rPr lang="ru-RU" sz="9600" b="1" dirty="0" smtClean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педагогического  </a:t>
            </a:r>
            <a:r>
              <a:rPr lang="ru-RU" sz="9600" b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опыта в передаче своих уникальных знаний </a:t>
            </a:r>
            <a:r>
              <a:rPr lang="ru-RU" sz="9600" b="1" dirty="0" smtClean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студентам</a:t>
            </a:r>
            <a:r>
              <a:rPr lang="ru-RU" sz="9600" b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 </a:t>
            </a:r>
            <a:endParaRPr lang="ru-RU" sz="9600" b="1" dirty="0" smtClean="0">
              <a:solidFill>
                <a:schemeClr val="tx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None/>
            </a:pPr>
            <a:r>
              <a:rPr lang="ru-RU" sz="9600" b="1" dirty="0" smtClean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Преподавательская работа </a:t>
            </a:r>
            <a:r>
              <a:rPr lang="ru-RU" sz="9600" b="1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для Художника (имеются в виду все виды творчества – от декоративно-прикладных до музыкальных  и аудиовизуальных) становится со временем основным видом деятельности, поскольку общение с молодыми партнерами  (а студенты – это полноценные партнеры процесса) дает возможности роста самим преподавателям, расширяя горизонты применения собственных наработок, обогащаясь новыми знаниями, полученными от креативных студентов.</a:t>
            </a:r>
          </a:p>
          <a:p>
            <a:pPr>
              <a:buNone/>
            </a:pPr>
            <a:endParaRPr lang="ru-RU" sz="1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1100" b="1" dirty="0"/>
              <a:t>     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700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8907" y="255494"/>
            <a:ext cx="10026503" cy="6266330"/>
          </a:xfrm>
        </p:spPr>
        <p:txBody>
          <a:bodyPr>
            <a:noAutofit/>
          </a:bodyPr>
          <a:lstStyle/>
          <a:p>
            <a:pPr marL="180000" lvl="0" indent="0" algn="just">
              <a:buNone/>
            </a:pPr>
            <a:endParaRPr lang="ru-RU" sz="2400" b="1" dirty="0" smtClean="0">
              <a:solidFill>
                <a:schemeClr val="tx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180000" lv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Научить творчеству невозможно. Творческие данные можно только развивать, и то при активном желании самих обучающихся. Нет таких СНиПов и ГОСТов, на  основе которых возможно создать продукт, не имеющий аналогов в мире. Если ученик создает аналог, и этот аналог великолепен, то это относится не к творчеству, а к ремеслу.</a:t>
            </a:r>
          </a:p>
          <a:p>
            <a:pPr marL="180000" lv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Мы же, преподаватели дисциплин искусства, учим создавать уникальные продукты творчества, и на экзаменах мы принимаем работы не аналоговые, а уникальные. Даже упражнения во время учебы создаются не по шаблону – всегда и во всем требуется оригинальное авторство.</a:t>
            </a:r>
          </a:p>
          <a:p>
            <a:pPr marL="180000" lvl="0" indent="0" algn="just">
              <a:buNone/>
            </a:pPr>
            <a:r>
              <a:rPr lang="ru-RU" sz="2400" b="1" dirty="0" err="1" smtClean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Цифровизация</a:t>
            </a:r>
            <a:r>
              <a:rPr lang="ru-RU" sz="2400" b="1" dirty="0" smtClean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образования сегодня дает прекрасный результат - всё проходит проверку через </a:t>
            </a:r>
            <a:r>
              <a:rPr lang="ru-RU" sz="2400" b="1" dirty="0" err="1" smtClean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антиплагиат</a:t>
            </a:r>
            <a:r>
              <a:rPr lang="ru-RU" sz="2400" b="1" dirty="0" smtClean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– и даже рефераты студентов, которые еще совсем недавно поголовно списывались и скачивались. Значит, теперь и здесь творчество и авторство занимают свои законные позиции.</a:t>
            </a:r>
            <a:endParaRPr lang="ru-RU" sz="2400" b="1" dirty="0">
              <a:solidFill>
                <a:schemeClr val="tx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716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2514" y="364863"/>
            <a:ext cx="8926848" cy="40162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Arial Narrow" panose="020B0606020202030204" pitchFamily="34" charset="0"/>
              </a:rPr>
              <a:t>Включение творческого опыта преподавателя в учебный процесс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3827" y="927848"/>
            <a:ext cx="10540785" cy="57015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23438997"/>
              </p:ext>
            </p:extLst>
          </p:nvPr>
        </p:nvGraphicFramePr>
        <p:xfrm>
          <a:off x="2589213" y="1156446"/>
          <a:ext cx="8915400" cy="5163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351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ÐÐ°ÑÑÐ¸Ð½ÐºÐ¸ Ð¿Ð¾ Ð·Ð°Ð¿ÑÐ¾ÑÑ Ð¿Ð°Ð»Ð°ÑÐºÐ° Ð¿Ð°ÑÑÑÑÐ° Ð² Ð³Ð¾ÑÐ°Ñ ÐÑÐµÑÐ¸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43458539"/>
              </p:ext>
            </p:extLst>
          </p:nvPr>
        </p:nvGraphicFramePr>
        <p:xfrm>
          <a:off x="1512048" y="470648"/>
          <a:ext cx="9931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816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6553" y="551330"/>
            <a:ext cx="9983788" cy="6174934"/>
          </a:xfrm>
        </p:spPr>
        <p:txBody>
          <a:bodyPr>
            <a:normAutofit lnSpcReduction="10000"/>
          </a:bodyPr>
          <a:lstStyle/>
          <a:p>
            <a:endParaRPr lang="ru-RU" b="1" dirty="0" smtClean="0"/>
          </a:p>
          <a:p>
            <a:r>
              <a:rPr lang="ru-RU" sz="2000" b="1" dirty="0" smtClean="0"/>
              <a:t>В </a:t>
            </a:r>
            <a:r>
              <a:rPr lang="ru-RU" sz="2000" b="1" dirty="0" err="1" smtClean="0"/>
              <a:t>КазНАИ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им.Т.К.Жургенова</a:t>
            </a:r>
            <a:r>
              <a:rPr lang="ru-RU" sz="2000" b="1" dirty="0" smtClean="0"/>
              <a:t> преподаватели специальных творческих дисциплин  - кинематографисты, театральные деятели, живописцы, скульпторы, дизайнеры, хореографы - имеют в своем арсенале авторские произведения, которые используют в передаче знаний  студентам. Творческий потенциал наших преподавателей огромен - многие из произведений удостоены престижных наград на международных смотрах и фестивалях, входят в Золотой фонд искусства Казахстана.</a:t>
            </a:r>
          </a:p>
          <a:p>
            <a:r>
              <a:rPr lang="ru-RU" sz="2000" b="1" dirty="0" smtClean="0"/>
              <a:t>Вот лишь самая малая часть творческих работ, которые нашли отражение в процессе преподавания.</a:t>
            </a:r>
          </a:p>
          <a:p>
            <a:pPr algn="ctr"/>
            <a:r>
              <a:rPr lang="ru-RU" sz="2400" b="1" dirty="0" smtClean="0"/>
              <a:t>«Хореография»</a:t>
            </a:r>
          </a:p>
          <a:p>
            <a:r>
              <a:rPr lang="ru-RU" b="1" dirty="0" err="1" smtClean="0"/>
              <a:t>Туткибаева</a:t>
            </a:r>
            <a:r>
              <a:rPr lang="ru-RU" b="1" dirty="0" smtClean="0"/>
              <a:t> Г.У.</a:t>
            </a:r>
            <a:r>
              <a:rPr lang="kk-KZ" b="1" dirty="0" smtClean="0"/>
              <a:t> Балет «Легенды великой степи» - на </a:t>
            </a:r>
            <a:r>
              <a:rPr lang="kk-KZ" b="1" dirty="0"/>
              <a:t>муз. казахстанских </a:t>
            </a:r>
            <a:endParaRPr lang="ru-RU" b="1" dirty="0"/>
          </a:p>
          <a:p>
            <a:r>
              <a:rPr lang="kk-KZ" b="1" dirty="0"/>
              <a:t>к</a:t>
            </a:r>
            <a:r>
              <a:rPr lang="kk-KZ" b="1" dirty="0" smtClean="0"/>
              <a:t>омпозиторов- </a:t>
            </a:r>
            <a:r>
              <a:rPr lang="ru-RU" u="sng" dirty="0" smtClean="0">
                <a:hlinkClick r:id="rId2"/>
              </a:rPr>
              <a:t>https://www.youtube.com/watch?v=BGlaBZ-Y5i0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Автор </a:t>
            </a:r>
            <a:r>
              <a:rPr lang="ru-RU" b="1" dirty="0"/>
              <a:t>либретто, балетмейстер-постановщик</a:t>
            </a:r>
          </a:p>
          <a:p>
            <a:r>
              <a:rPr lang="ru-RU" b="1" dirty="0" smtClean="0"/>
              <a:t>Дисциплины:1.Искусство балетмейстера 2.Практическая режиссура</a:t>
            </a:r>
          </a:p>
          <a:p>
            <a:r>
              <a:rPr lang="ru-RU" b="1" dirty="0" smtClean="0"/>
              <a:t>Темы в </a:t>
            </a:r>
            <a:r>
              <a:rPr lang="ru-RU" b="1" dirty="0" err="1" smtClean="0"/>
              <a:t>силлабусе</a:t>
            </a:r>
            <a:r>
              <a:rPr lang="ru-RU" b="1" dirty="0" smtClean="0"/>
              <a:t>: процесс </a:t>
            </a:r>
            <a:r>
              <a:rPr lang="ru-RU" b="1" dirty="0"/>
              <a:t>создания нового балетного </a:t>
            </a:r>
            <a:r>
              <a:rPr lang="ru-RU" b="1" dirty="0" smtClean="0"/>
              <a:t>спектакля;</a:t>
            </a:r>
            <a:r>
              <a:rPr lang="ru-RU" b="1" dirty="0"/>
              <a:t> </a:t>
            </a:r>
            <a:r>
              <a:rPr lang="ru-RU" b="1" dirty="0" smtClean="0"/>
              <a:t> принцип </a:t>
            </a:r>
            <a:r>
              <a:rPr lang="ru-RU" b="1" dirty="0"/>
              <a:t>построения художественной целостности спектакля при помощи сценографии, света и </a:t>
            </a:r>
            <a:r>
              <a:rPr lang="ru-RU" b="1" dirty="0" smtClean="0"/>
              <a:t>костюмов; поиск </a:t>
            </a:r>
            <a:r>
              <a:rPr lang="ru-RU" b="1" dirty="0"/>
              <a:t>режиссерского </a:t>
            </a:r>
            <a:r>
              <a:rPr lang="ru-RU" b="1" dirty="0" smtClean="0"/>
              <a:t>решения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545900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0000" y="806824"/>
            <a:ext cx="9983788" cy="5499847"/>
          </a:xfrm>
        </p:spPr>
        <p:txBody>
          <a:bodyPr>
            <a:normAutofit fontScale="92500" lnSpcReduction="20000"/>
          </a:bodyPr>
          <a:lstStyle/>
          <a:p>
            <a:pPr marL="180000">
              <a:spcBef>
                <a:spcPts val="600"/>
              </a:spcBef>
            </a:pPr>
            <a:r>
              <a:rPr lang="ru-RU" b="1" dirty="0"/>
              <a:t>Сушков Д.В</a:t>
            </a:r>
            <a:r>
              <a:rPr lang="ru-RU" b="1" dirty="0" smtClean="0"/>
              <a:t>.</a:t>
            </a:r>
            <a:r>
              <a:rPr lang="kk-KZ" b="1" dirty="0"/>
              <a:t> Балет «Фрески» композитор Т. </a:t>
            </a:r>
            <a:r>
              <a:rPr lang="kk-KZ" b="1" dirty="0" smtClean="0"/>
              <a:t>Мынбаев </a:t>
            </a:r>
            <a:r>
              <a:rPr lang="kk-KZ" u="sng" dirty="0" smtClean="0">
                <a:hlinkClick r:id="rId2"/>
              </a:rPr>
              <a:t>https</a:t>
            </a:r>
            <a:r>
              <a:rPr lang="kk-KZ" u="sng" dirty="0">
                <a:hlinkClick r:id="rId2"/>
              </a:rPr>
              <a:t>://www.youtube.com/watch?v=unP2zbPV6FM&amp;t=1101s</a:t>
            </a:r>
            <a:r>
              <a:rPr lang="kk-KZ" dirty="0"/>
              <a:t> </a:t>
            </a:r>
            <a:endParaRPr lang="kk-KZ" dirty="0" smtClean="0"/>
          </a:p>
          <a:p>
            <a:pPr marL="180000">
              <a:spcBef>
                <a:spcPts val="600"/>
              </a:spcBef>
            </a:pPr>
            <a:r>
              <a:rPr lang="ru-RU" b="1" dirty="0"/>
              <a:t>Исполнитель главной партии </a:t>
            </a:r>
            <a:r>
              <a:rPr lang="ru-RU" b="1" dirty="0" err="1" smtClean="0"/>
              <a:t>Ишпака</a:t>
            </a:r>
            <a:endParaRPr lang="ru-RU" b="1" dirty="0" smtClean="0"/>
          </a:p>
          <a:p>
            <a:pPr marL="180000">
              <a:spcBef>
                <a:spcPts val="600"/>
              </a:spcBef>
            </a:pPr>
            <a:r>
              <a:rPr lang="ru-RU" b="1" dirty="0" smtClean="0"/>
              <a:t>Дисциплина: Композиция </a:t>
            </a:r>
            <a:r>
              <a:rPr lang="ru-RU" b="1" dirty="0" err="1"/>
              <a:t>дуэтно</a:t>
            </a:r>
            <a:r>
              <a:rPr lang="ru-RU" b="1" dirty="0"/>
              <a:t>-классического </a:t>
            </a:r>
            <a:r>
              <a:rPr lang="ru-RU" b="1" dirty="0" smtClean="0"/>
              <a:t>танца </a:t>
            </a:r>
          </a:p>
          <a:p>
            <a:pPr marL="180000">
              <a:spcBef>
                <a:spcPts val="600"/>
              </a:spcBef>
            </a:pPr>
            <a:r>
              <a:rPr lang="ru-RU" b="1" dirty="0" smtClean="0"/>
              <a:t>Тема в </a:t>
            </a:r>
            <a:r>
              <a:rPr lang="ru-RU" b="1" dirty="0" err="1" smtClean="0"/>
              <a:t>силлабусе:</a:t>
            </a:r>
            <a:r>
              <a:rPr lang="ru-RU" b="1" dirty="0" err="1"/>
              <a:t>Сочинение</a:t>
            </a:r>
            <a:r>
              <a:rPr lang="ru-RU" b="1" dirty="0"/>
              <a:t> </a:t>
            </a:r>
            <a:r>
              <a:rPr lang="ru-RU" b="1" dirty="0" smtClean="0"/>
              <a:t>классического </a:t>
            </a:r>
            <a:r>
              <a:rPr lang="ru-RU" b="1" dirty="0"/>
              <a:t>танца с национальным </a:t>
            </a:r>
            <a:r>
              <a:rPr lang="ru-RU" b="1" dirty="0" smtClean="0"/>
              <a:t>колоритом</a:t>
            </a:r>
          </a:p>
          <a:p>
            <a:pPr marL="180000">
              <a:spcBef>
                <a:spcPts val="600"/>
              </a:spcBef>
            </a:pPr>
            <a:r>
              <a:rPr lang="ru-RU" b="1" dirty="0" smtClean="0"/>
              <a:t>            Сушков Д.В. создал прекрасное учебное пособие, которое остро востребовано на всем пространстве СПГ – «Основные </a:t>
            </a:r>
            <a:r>
              <a:rPr lang="ru-RU" b="1" dirty="0"/>
              <a:t>виды поддержки </a:t>
            </a:r>
            <a:r>
              <a:rPr lang="ru-RU" b="1" dirty="0" err="1"/>
              <a:t>дуэтно</a:t>
            </a:r>
            <a:r>
              <a:rPr lang="ru-RU" b="1" dirty="0"/>
              <a:t>-классического танца» 2018 г</a:t>
            </a:r>
            <a:r>
              <a:rPr lang="ru-RU" b="1" dirty="0" smtClean="0"/>
              <a:t>.</a:t>
            </a:r>
          </a:p>
          <a:p>
            <a:pPr marL="180000">
              <a:spcBef>
                <a:spcPts val="600"/>
              </a:spcBef>
            </a:pPr>
            <a:endParaRPr lang="ru-RU" dirty="0"/>
          </a:p>
          <a:p>
            <a:pPr marL="180000">
              <a:spcBef>
                <a:spcPts val="600"/>
              </a:spcBef>
            </a:pPr>
            <a:r>
              <a:rPr lang="ru-RU" sz="2400" b="1" dirty="0" smtClean="0"/>
              <a:t>                                 «Сценическая речь»</a:t>
            </a:r>
          </a:p>
          <a:p>
            <a:pPr marL="180000">
              <a:spcBef>
                <a:spcPts val="600"/>
              </a:spcBef>
            </a:pPr>
            <a:r>
              <a:rPr lang="kk-KZ" b="1" dirty="0"/>
              <a:t>Турдалиева Б.К</a:t>
            </a:r>
            <a:r>
              <a:rPr lang="kk-KZ" b="1" dirty="0" smtClean="0"/>
              <a:t>.</a:t>
            </a:r>
            <a:r>
              <a:rPr lang="kk-KZ" b="1" dirty="0"/>
              <a:t> Телесериал «Сырты бүтін" Мейірімге қанбаған </a:t>
            </a:r>
            <a:r>
              <a:rPr lang="kk-KZ" b="1" dirty="0" smtClean="0"/>
              <a:t>бала" - </a:t>
            </a:r>
            <a:r>
              <a:rPr lang="kk-KZ" b="1" dirty="0"/>
              <a:t>Әже </a:t>
            </a:r>
            <a:r>
              <a:rPr lang="kk-KZ" b="1" dirty="0" smtClean="0"/>
              <a:t>рөлі</a:t>
            </a:r>
          </a:p>
          <a:p>
            <a:r>
              <a:rPr lang="kk-KZ" b="1" dirty="0"/>
              <a:t>Режиссері </a:t>
            </a:r>
            <a:r>
              <a:rPr lang="kk-KZ" b="1" dirty="0" smtClean="0"/>
              <a:t>Ж.Еспенбетов </a:t>
            </a:r>
            <a:r>
              <a:rPr lang="ru-RU" dirty="0">
                <a:hlinkClick r:id="rId3"/>
              </a:rPr>
              <a:t>https://www.youtube.com/watch?v=R7slisjUxyQ</a:t>
            </a:r>
            <a:endParaRPr lang="kk-KZ" dirty="0" smtClean="0"/>
          </a:p>
          <a:p>
            <a:pPr marL="180000">
              <a:spcBef>
                <a:spcPts val="600"/>
              </a:spcBef>
            </a:pPr>
            <a:r>
              <a:rPr lang="kk-KZ" b="1" dirty="0" smtClean="0"/>
              <a:t>Дисциплина: Сахна </a:t>
            </a:r>
            <a:r>
              <a:rPr lang="kk-KZ" b="1" dirty="0"/>
              <a:t>тілі ІІ </a:t>
            </a:r>
            <a:endParaRPr lang="kk-KZ" b="1" dirty="0" smtClean="0"/>
          </a:p>
          <a:p>
            <a:r>
              <a:rPr lang="kk-KZ" b="1" dirty="0" smtClean="0"/>
              <a:t>Темы в силлабусе:</a:t>
            </a:r>
            <a:r>
              <a:rPr lang="kk-KZ" dirty="0"/>
              <a:t> </a:t>
            </a:r>
            <a:r>
              <a:rPr lang="kk-KZ" b="1" dirty="0" smtClean="0"/>
              <a:t>Диалогтағы </a:t>
            </a:r>
            <a:r>
              <a:rPr lang="kk-KZ" b="1" dirty="0"/>
              <a:t>сөз әрекеті, әсері, өзара қарым </a:t>
            </a:r>
            <a:r>
              <a:rPr lang="kk-KZ" b="1" dirty="0" smtClean="0"/>
              <a:t>қатынасы</a:t>
            </a:r>
            <a:endParaRPr lang="kk-KZ" b="1" dirty="0"/>
          </a:p>
          <a:p>
            <a:r>
              <a:rPr lang="kk-KZ" b="1" dirty="0" smtClean="0"/>
              <a:t> </a:t>
            </a:r>
            <a:r>
              <a:rPr lang="kk-KZ" b="1" dirty="0"/>
              <a:t>-Диалог арқылы кейіпкерлердің әрекеттерін </a:t>
            </a:r>
            <a:r>
              <a:rPr lang="kk-KZ" b="1" dirty="0" smtClean="0"/>
              <a:t>анықтау</a:t>
            </a:r>
            <a:endParaRPr lang="ru-RU" b="1" dirty="0"/>
          </a:p>
          <a:p>
            <a:r>
              <a:rPr lang="kk-KZ" b="1" dirty="0"/>
              <a:t>- кейіпкердің сөйлеу мәнерін табу,  оның мінез- құлқына сай сөйлеуін зерттеу (тез сөйлеу, асықпай сөйлеу т.б.), ойын жеткізу. </a:t>
            </a:r>
            <a:endParaRPr lang="kk-KZ" b="1" dirty="0" smtClean="0"/>
          </a:p>
          <a:p>
            <a:r>
              <a:rPr lang="kk-KZ" b="1" dirty="0" smtClean="0"/>
              <a:t>Кейіпкер </a:t>
            </a:r>
            <a:r>
              <a:rPr lang="kk-KZ" b="1" dirty="0"/>
              <a:t>тілін ашу. </a:t>
            </a:r>
            <a:endParaRPr lang="ru-RU" b="1" dirty="0"/>
          </a:p>
          <a:p>
            <a:pPr marL="180000">
              <a:spcBef>
                <a:spcPts val="600"/>
              </a:spcBef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86339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1655"/>
          </a:xfrm>
        </p:spPr>
        <p:txBody>
          <a:bodyPr>
            <a:noAutofit/>
          </a:bodyPr>
          <a:lstStyle/>
          <a:p>
            <a:r>
              <a:rPr lang="kk-KZ" sz="2400" b="1" dirty="0" smtClean="0"/>
              <a:t>                                  «Сахна тілі»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7812" y="1250576"/>
            <a:ext cx="10200247" cy="5298142"/>
          </a:xfrm>
        </p:spPr>
        <p:txBody>
          <a:bodyPr>
            <a:normAutofit/>
          </a:bodyPr>
          <a:lstStyle/>
          <a:p>
            <a:pPr marL="180000">
              <a:spcBef>
                <a:spcPts val="600"/>
              </a:spcBef>
            </a:pPr>
            <a:r>
              <a:rPr lang="kk-KZ" b="1" dirty="0" smtClean="0"/>
              <a:t>Ауесбаева Г.Ж. – «Малефисента-</a:t>
            </a:r>
            <a:r>
              <a:rPr lang="ru-RU" b="1" dirty="0" smtClean="0"/>
              <a:t>2»,  </a:t>
            </a:r>
            <a:r>
              <a:rPr lang="kk-KZ" b="1" dirty="0" smtClean="0"/>
              <a:t>бөлім </a:t>
            </a:r>
            <a:r>
              <a:rPr lang="en-US" b="1" dirty="0" smtClean="0"/>
              <a:t>Disney</a:t>
            </a:r>
            <a:r>
              <a:rPr lang="ru-RU" b="1" dirty="0" smtClean="0"/>
              <a:t> </a:t>
            </a:r>
            <a:r>
              <a:rPr lang="kk-KZ" b="1" dirty="0" smtClean="0"/>
              <a:t>студия:</a:t>
            </a:r>
            <a:r>
              <a:rPr lang="ru-RU" b="1" dirty="0" smtClean="0"/>
              <a:t> </a:t>
            </a:r>
            <a:r>
              <a:rPr lang="kk-KZ" b="1" dirty="0" smtClean="0"/>
              <a:t>Арай Медиа -Дубляж актрисасы </a:t>
            </a:r>
            <a:r>
              <a:rPr lang="ru-RU" u="sng" dirty="0" smtClean="0">
                <a:hlinkClick r:id="rId2"/>
              </a:rPr>
              <a:t>https</a:t>
            </a:r>
            <a:r>
              <a:rPr lang="ru-RU" u="sng" dirty="0">
                <a:hlinkClick r:id="rId2"/>
              </a:rPr>
              <a:t>://www.instagram.com/p/ByAY_cmHnPW/?igshid=qntfr8v0itlp</a:t>
            </a:r>
            <a:r>
              <a:rPr lang="ru-RU" dirty="0"/>
              <a:t> </a:t>
            </a:r>
            <a:endParaRPr lang="ru-RU" dirty="0" smtClean="0"/>
          </a:p>
          <a:p>
            <a:pPr marL="180000">
              <a:spcBef>
                <a:spcPts val="600"/>
              </a:spcBef>
            </a:pPr>
            <a:r>
              <a:rPr lang="ru-RU" b="1" dirty="0" err="1" smtClean="0"/>
              <a:t>Анджелина</a:t>
            </a:r>
            <a:r>
              <a:rPr lang="ru-RU" b="1" dirty="0" smtClean="0"/>
              <a:t> </a:t>
            </a:r>
            <a:r>
              <a:rPr lang="ru-RU" b="1" dirty="0"/>
              <a:t>Джоли лично утвердила </a:t>
            </a:r>
            <a:r>
              <a:rPr lang="ru-RU" b="1" dirty="0" err="1"/>
              <a:t>казахстанку</a:t>
            </a:r>
            <a:r>
              <a:rPr lang="ru-RU" b="1" dirty="0"/>
              <a:t> на озвучивание </a:t>
            </a:r>
            <a:r>
              <a:rPr lang="ru-RU" b="1" dirty="0" err="1"/>
              <a:t>Малефисенты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u="sng" dirty="0">
                <a:hlinkClick r:id="rId3"/>
              </a:rPr>
              <a:t>https://www.nur.kz/1822628-andzelina-dzoli-v-roli-malefisenty-zagovorila-na-kazahskom-azyke.html</a:t>
            </a:r>
            <a:endParaRPr lang="ru-RU" dirty="0"/>
          </a:p>
          <a:p>
            <a:r>
              <a:rPr lang="ru-RU" b="1" dirty="0" smtClean="0"/>
              <a:t>Дисциплины:</a:t>
            </a:r>
            <a:r>
              <a:rPr lang="kk-KZ" b="1" dirty="0"/>
              <a:t>1.Сахна </a:t>
            </a:r>
            <a:r>
              <a:rPr lang="kk-KZ" b="1" dirty="0" smtClean="0"/>
              <a:t>тілі</a:t>
            </a:r>
            <a:r>
              <a:rPr lang="ru-RU" b="1" dirty="0"/>
              <a:t> </a:t>
            </a:r>
            <a:r>
              <a:rPr lang="kk-KZ" b="1" dirty="0" smtClean="0"/>
              <a:t>2.Сахна </a:t>
            </a:r>
            <a:r>
              <a:rPr lang="kk-KZ" b="1" dirty="0"/>
              <a:t>тілінің </a:t>
            </a:r>
            <a:r>
              <a:rPr lang="kk-KZ" b="1" dirty="0" smtClean="0"/>
              <a:t>техникасы</a:t>
            </a:r>
            <a:r>
              <a:rPr lang="ru-RU" b="1" dirty="0"/>
              <a:t> </a:t>
            </a:r>
            <a:r>
              <a:rPr lang="kk-KZ" b="1" dirty="0" smtClean="0"/>
              <a:t>3.Сахна </a:t>
            </a:r>
            <a:r>
              <a:rPr lang="kk-KZ" b="1" dirty="0"/>
              <a:t>тілінің </a:t>
            </a:r>
            <a:r>
              <a:rPr lang="kk-KZ" b="1" dirty="0" smtClean="0"/>
              <a:t>негіздері</a:t>
            </a:r>
            <a:endParaRPr lang="ru-RU" b="1" dirty="0"/>
          </a:p>
          <a:p>
            <a:r>
              <a:rPr lang="ru-RU" b="1" dirty="0" smtClean="0"/>
              <a:t>Темы в </a:t>
            </a:r>
            <a:r>
              <a:rPr lang="ru-RU" b="1" dirty="0" err="1" smtClean="0"/>
              <a:t>силлабусе</a:t>
            </a:r>
            <a:r>
              <a:rPr lang="ru-RU" b="1" dirty="0" smtClean="0"/>
              <a:t>:</a:t>
            </a:r>
            <a:r>
              <a:rPr lang="kk-KZ" dirty="0"/>
              <a:t> </a:t>
            </a:r>
            <a:r>
              <a:rPr lang="kk-KZ" b="1" dirty="0" smtClean="0"/>
              <a:t>Сөйлеу мәнері;</a:t>
            </a:r>
            <a:r>
              <a:rPr lang="ru-RU" b="1" dirty="0"/>
              <a:t> </a:t>
            </a:r>
            <a:r>
              <a:rPr lang="kk-KZ" b="1" dirty="0" smtClean="0"/>
              <a:t>Сөйлеу техникасы;</a:t>
            </a:r>
            <a:r>
              <a:rPr lang="ru-RU" b="1" dirty="0"/>
              <a:t> </a:t>
            </a:r>
            <a:r>
              <a:rPr lang="kk-KZ" b="1" dirty="0" smtClean="0"/>
              <a:t>Табиғи сөйлеу;</a:t>
            </a:r>
            <a:r>
              <a:rPr lang="ru-RU" b="1" dirty="0"/>
              <a:t> </a:t>
            </a:r>
            <a:r>
              <a:rPr lang="kk-KZ" b="1" dirty="0" smtClean="0"/>
              <a:t>Дауыс мүмкіндіктері;</a:t>
            </a:r>
            <a:r>
              <a:rPr lang="ru-RU" b="1" dirty="0"/>
              <a:t> </a:t>
            </a:r>
            <a:r>
              <a:rPr lang="kk-KZ" b="1" dirty="0" smtClean="0"/>
              <a:t>Жанр </a:t>
            </a:r>
            <a:r>
              <a:rPr lang="kk-KZ" b="1" dirty="0"/>
              <a:t>және </a:t>
            </a:r>
            <a:r>
              <a:rPr lang="kk-KZ" b="1" dirty="0" smtClean="0"/>
              <a:t>стиль</a:t>
            </a:r>
            <a:r>
              <a:rPr lang="ru-RU" b="1" dirty="0"/>
              <a:t> </a:t>
            </a:r>
            <a:r>
              <a:rPr lang="kk-KZ" b="1" dirty="0" smtClean="0"/>
              <a:t>бейнелі ойлау;</a:t>
            </a:r>
            <a:r>
              <a:rPr lang="ru-RU" b="1" dirty="0"/>
              <a:t> </a:t>
            </a:r>
            <a:r>
              <a:rPr lang="kk-KZ" b="1" dirty="0" smtClean="0"/>
              <a:t>Шығармашылық ынта,жігер;</a:t>
            </a:r>
            <a:r>
              <a:rPr lang="ru-RU" b="1" dirty="0"/>
              <a:t> </a:t>
            </a:r>
            <a:r>
              <a:rPr lang="kk-KZ" b="1" dirty="0" smtClean="0"/>
              <a:t>Оқиғалар,фактілер;</a:t>
            </a:r>
            <a:r>
              <a:rPr lang="ru-RU" b="1" dirty="0"/>
              <a:t> </a:t>
            </a:r>
            <a:r>
              <a:rPr lang="kk-KZ" b="1" dirty="0" smtClean="0"/>
              <a:t>Қазақ </a:t>
            </a:r>
            <a:r>
              <a:rPr lang="kk-KZ" b="1" dirty="0"/>
              <a:t>тілі; </a:t>
            </a:r>
            <a:r>
              <a:rPr lang="ru-RU" b="1" dirty="0"/>
              <a:t> </a:t>
            </a:r>
            <a:r>
              <a:rPr lang="kk-KZ" b="1" dirty="0" smtClean="0"/>
              <a:t>Монолог</a:t>
            </a:r>
            <a:r>
              <a:rPr lang="kk-KZ" b="1" dirty="0"/>
              <a:t>, диолог ойы, </a:t>
            </a:r>
            <a:r>
              <a:rPr lang="kk-KZ" b="1" dirty="0" smtClean="0"/>
              <a:t>мақсаты;</a:t>
            </a:r>
            <a:r>
              <a:rPr lang="ru-RU" b="1" dirty="0"/>
              <a:t> </a:t>
            </a:r>
            <a:r>
              <a:rPr lang="kk-KZ" b="1" dirty="0" smtClean="0"/>
              <a:t>Сөз әрекеті</a:t>
            </a:r>
          </a:p>
          <a:p>
            <a:pPr algn="ctr"/>
            <a:r>
              <a:rPr lang="kk-KZ" sz="2400" b="1" dirty="0" smtClean="0"/>
              <a:t>«</a:t>
            </a:r>
            <a:r>
              <a:rPr lang="ru-RU" sz="2400" b="1" dirty="0" smtClean="0"/>
              <a:t>Мода </a:t>
            </a:r>
            <a:r>
              <a:rPr lang="ru-RU" sz="2400" b="1" dirty="0"/>
              <a:t>и дизайн костюма»</a:t>
            </a:r>
          </a:p>
          <a:p>
            <a:pPr marL="180000">
              <a:spcBef>
                <a:spcPts val="600"/>
              </a:spcBef>
            </a:pPr>
            <a:r>
              <a:rPr lang="ru-RU" b="1" dirty="0" err="1"/>
              <a:t>Нурмагамбетова</a:t>
            </a:r>
            <a:r>
              <a:rPr lang="ru-RU" b="1" dirty="0"/>
              <a:t> К.А. - Реклама </a:t>
            </a:r>
            <a:r>
              <a:rPr lang="en-US" b="1" dirty="0"/>
              <a:t>IG </a:t>
            </a:r>
            <a:r>
              <a:rPr lang="en-US" b="1" dirty="0" err="1"/>
              <a:t>Dimash</a:t>
            </a:r>
            <a:r>
              <a:rPr lang="ru-RU" b="1" dirty="0"/>
              <a:t> - </a:t>
            </a:r>
            <a:r>
              <a:rPr lang="ru-RU" b="1" dirty="0" err="1"/>
              <a:t>Димаш</a:t>
            </a:r>
            <a:r>
              <a:rPr lang="ru-RU" b="1" dirty="0"/>
              <a:t> </a:t>
            </a:r>
            <a:r>
              <a:rPr lang="ru-RU" b="1" dirty="0" err="1"/>
              <a:t>Кудайберген</a:t>
            </a:r>
            <a:r>
              <a:rPr lang="ru-RU" b="1" dirty="0"/>
              <a:t> </a:t>
            </a:r>
          </a:p>
          <a:p>
            <a:pPr marL="180000">
              <a:spcBef>
                <a:spcPts val="600"/>
              </a:spcBef>
            </a:pPr>
            <a:r>
              <a:rPr lang="ru-RU" b="1" dirty="0"/>
              <a:t>Студия «АБ </a:t>
            </a:r>
            <a:r>
              <a:rPr lang="ru-RU" b="1" dirty="0" err="1"/>
              <a:t>продакшн</a:t>
            </a:r>
            <a:r>
              <a:rPr lang="ru-RU" b="1" dirty="0"/>
              <a:t>» @</a:t>
            </a:r>
            <a:r>
              <a:rPr lang="en-US" b="1" dirty="0" err="1"/>
              <a:t>abpro</a:t>
            </a:r>
            <a:r>
              <a:rPr lang="ru-RU" b="1" dirty="0"/>
              <a:t>.</a:t>
            </a:r>
            <a:r>
              <a:rPr lang="en-US" b="1" dirty="0" err="1"/>
              <a:t>kz</a:t>
            </a:r>
            <a:r>
              <a:rPr lang="ru-RU" b="1" dirty="0"/>
              <a:t> </a:t>
            </a:r>
            <a:r>
              <a:rPr lang="ru-RU" u="sng" dirty="0">
                <a:hlinkClick r:id="rId4"/>
              </a:rPr>
              <a:t>https://www.youtube.com/watch?v=fpBvf3vV0SY</a:t>
            </a:r>
            <a:endParaRPr lang="ru-RU" dirty="0"/>
          </a:p>
          <a:p>
            <a:pPr marL="180000">
              <a:spcBef>
                <a:spcPts val="600"/>
              </a:spcBef>
            </a:pPr>
            <a:r>
              <a:rPr lang="ru-RU" b="1" dirty="0"/>
              <a:t>Дисциплина «</a:t>
            </a:r>
            <a:r>
              <a:rPr lang="ru-RU" b="1" dirty="0" err="1"/>
              <a:t>Спец.рисунок</a:t>
            </a:r>
            <a:r>
              <a:rPr lang="ru-RU" b="1" dirty="0"/>
              <a:t>»</a:t>
            </a:r>
          </a:p>
          <a:p>
            <a:pPr marL="180000">
              <a:spcBef>
                <a:spcPts val="600"/>
              </a:spcBef>
            </a:pPr>
            <a:r>
              <a:rPr lang="ru-RU" b="1" dirty="0"/>
              <a:t>Тема в </a:t>
            </a:r>
            <a:r>
              <a:rPr lang="ru-RU" b="1" dirty="0" err="1"/>
              <a:t>силлабусе</a:t>
            </a:r>
            <a:r>
              <a:rPr lang="ru-RU" b="1" dirty="0"/>
              <a:t>: Натура. </a:t>
            </a:r>
            <a:r>
              <a:rPr lang="ru-RU" b="1" dirty="0" err="1"/>
              <a:t>Однофигурная</a:t>
            </a:r>
            <a:r>
              <a:rPr lang="ru-RU" b="1" dirty="0"/>
              <a:t> постановка мужской фигуры в стиле – </a:t>
            </a:r>
            <a:r>
              <a:rPr lang="en-US" b="1" dirty="0"/>
              <a:t>casual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18269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4758"/>
          </a:xfrm>
        </p:spPr>
        <p:txBody>
          <a:bodyPr>
            <a:normAutofit/>
          </a:bodyPr>
          <a:lstStyle/>
          <a:p>
            <a:r>
              <a:rPr lang="ru-RU" sz="2400" b="1" dirty="0"/>
              <a:t> </a:t>
            </a:r>
            <a:r>
              <a:rPr lang="ru-RU" sz="2400" b="1" dirty="0" smtClean="0"/>
              <a:t>                     «Режиссура игрового кино»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3848" y="1472339"/>
            <a:ext cx="10170763" cy="4593866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                     </a:t>
            </a:r>
            <a:r>
              <a:rPr lang="ru-RU" sz="2400" b="1" dirty="0" err="1" smtClean="0"/>
              <a:t>Манабай</a:t>
            </a:r>
            <a:r>
              <a:rPr lang="ru-RU" sz="2400" b="1" dirty="0" smtClean="0"/>
              <a:t> </a:t>
            </a:r>
            <a:r>
              <a:rPr lang="ru-RU" sz="2400" b="1" dirty="0"/>
              <a:t>Д.К</a:t>
            </a:r>
            <a:r>
              <a:rPr lang="ru-RU" sz="2400" b="1" dirty="0" smtClean="0"/>
              <a:t>., кинорежиссер </a:t>
            </a:r>
          </a:p>
          <a:p>
            <a:r>
              <a:rPr lang="ru-RU" sz="2000" b="1" dirty="0" smtClean="0"/>
              <a:t>Дисциплины</a:t>
            </a:r>
            <a:r>
              <a:rPr lang="ru-RU" sz="2000" b="1" dirty="0"/>
              <a:t>: 1.Кинорежиссура; 2.Работа режиссера с </a:t>
            </a:r>
            <a:r>
              <a:rPr lang="ru-RU" sz="2000" b="1" dirty="0" smtClean="0"/>
              <a:t>актером</a:t>
            </a:r>
            <a:endParaRPr lang="ru-RU" sz="2000" b="1" dirty="0"/>
          </a:p>
          <a:p>
            <a:r>
              <a:rPr lang="ru-RU" sz="2000" b="1" dirty="0" smtClean="0"/>
              <a:t>Фильмы: 1. «Казаки </a:t>
            </a:r>
            <a:r>
              <a:rPr lang="ru-RU" sz="2000" b="1" dirty="0" err="1"/>
              <a:t>окига</a:t>
            </a:r>
            <a:r>
              <a:rPr lang="ru-RU" sz="2000" b="1" dirty="0"/>
              <a:t>» - </a:t>
            </a:r>
            <a:r>
              <a:rPr lang="en-US" sz="2000" b="1" dirty="0">
                <a:hlinkClick r:id="rId2"/>
              </a:rPr>
              <a:t>https</a:t>
            </a:r>
            <a:r>
              <a:rPr lang="ru-RU" sz="2000" b="1" dirty="0">
                <a:hlinkClick r:id="rId2"/>
              </a:rPr>
              <a:t>://</a:t>
            </a:r>
            <a:r>
              <a:rPr lang="en-US" sz="2000" b="1" dirty="0" err="1">
                <a:hlinkClick r:id="rId2"/>
              </a:rPr>
              <a:t>youtu</a:t>
            </a:r>
            <a:r>
              <a:rPr lang="ru-RU" sz="2000" b="1" dirty="0">
                <a:hlinkClick r:id="rId2"/>
              </a:rPr>
              <a:t>.</a:t>
            </a:r>
            <a:r>
              <a:rPr lang="en-US" sz="2000" b="1" dirty="0">
                <a:hlinkClick r:id="rId2"/>
              </a:rPr>
              <a:t>be</a:t>
            </a:r>
            <a:r>
              <a:rPr lang="ru-RU" sz="2000" b="1" dirty="0">
                <a:hlinkClick r:id="rId2"/>
              </a:rPr>
              <a:t>/</a:t>
            </a:r>
            <a:r>
              <a:rPr lang="en-US" sz="2000" b="1" dirty="0" err="1">
                <a:hlinkClick r:id="rId2"/>
              </a:rPr>
              <a:t>Ut</a:t>
            </a:r>
            <a:r>
              <a:rPr lang="ru-RU" sz="2000" b="1" dirty="0">
                <a:hlinkClick r:id="rId2"/>
              </a:rPr>
              <a:t>99</a:t>
            </a:r>
            <a:r>
              <a:rPr lang="en-US" sz="2000" b="1" dirty="0">
                <a:hlinkClick r:id="rId2"/>
              </a:rPr>
              <a:t>X</a:t>
            </a:r>
            <a:r>
              <a:rPr lang="ru-RU" sz="2000" b="1" dirty="0">
                <a:hlinkClick r:id="rId2"/>
              </a:rPr>
              <a:t>0</a:t>
            </a:r>
            <a:r>
              <a:rPr lang="en-US" sz="2000" b="1" dirty="0" err="1">
                <a:hlinkClick r:id="rId2"/>
              </a:rPr>
              <a:t>SrX</a:t>
            </a:r>
            <a:r>
              <a:rPr lang="ru-RU" sz="2000" b="1" dirty="0">
                <a:hlinkClick r:id="rId2"/>
              </a:rPr>
              <a:t>-</a:t>
            </a:r>
            <a:r>
              <a:rPr lang="en-US" sz="2000" b="1" dirty="0" smtClean="0">
                <a:hlinkClick r:id="rId2"/>
              </a:rPr>
              <a:t>k</a:t>
            </a:r>
            <a:endParaRPr lang="ru-RU" sz="2000" b="1" dirty="0" smtClean="0"/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       2. «</a:t>
            </a:r>
            <a:r>
              <a:rPr lang="ru-RU" sz="2000" b="1" dirty="0" err="1" smtClean="0"/>
              <a:t>Суржекей</a:t>
            </a:r>
            <a:r>
              <a:rPr lang="ru-RU" sz="2000" b="1" dirty="0" smtClean="0"/>
              <a:t> – ангел смерти» - </a:t>
            </a:r>
            <a:r>
              <a:rPr lang="en-US" sz="2000" b="1" dirty="0" smtClean="0">
                <a:hlinkClick r:id="rId3"/>
              </a:rPr>
              <a:t>https</a:t>
            </a:r>
            <a:r>
              <a:rPr lang="ru-RU" sz="2000" b="1" dirty="0">
                <a:hlinkClick r:id="rId3"/>
              </a:rPr>
              <a:t>://</a:t>
            </a:r>
            <a:r>
              <a:rPr lang="en-US" sz="2000" b="1" dirty="0" err="1">
                <a:hlinkClick r:id="rId3"/>
              </a:rPr>
              <a:t>youtu</a:t>
            </a:r>
            <a:r>
              <a:rPr lang="ru-RU" sz="2000" b="1" dirty="0">
                <a:hlinkClick r:id="rId3"/>
              </a:rPr>
              <a:t>.</a:t>
            </a:r>
            <a:r>
              <a:rPr lang="en-US" sz="2000" b="1" dirty="0">
                <a:hlinkClick r:id="rId3"/>
              </a:rPr>
              <a:t>be</a:t>
            </a:r>
            <a:r>
              <a:rPr lang="ru-RU" sz="2000" b="1" dirty="0">
                <a:hlinkClick r:id="rId3"/>
              </a:rPr>
              <a:t>/</a:t>
            </a:r>
            <a:r>
              <a:rPr lang="en-US" sz="2000" b="1" dirty="0" err="1" smtClean="0">
                <a:hlinkClick r:id="rId3"/>
              </a:rPr>
              <a:t>NgDzpMViYYM</a:t>
            </a:r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400" b="1" dirty="0" smtClean="0"/>
              <a:t>            </a:t>
            </a:r>
            <a:r>
              <a:rPr lang="ru-RU" sz="2400" b="1" dirty="0" err="1" smtClean="0"/>
              <a:t>Нарымбетов</a:t>
            </a:r>
            <a:r>
              <a:rPr lang="ru-RU" sz="2400" b="1" dirty="0" smtClean="0"/>
              <a:t> С.Ж., кинорежиссер, кинодраматург </a:t>
            </a:r>
          </a:p>
          <a:p>
            <a:r>
              <a:rPr lang="ru-RU" sz="2000" b="1" dirty="0" smtClean="0"/>
              <a:t>Дисциплины: 1. Искусство режиссуры; 2. Практическая режиссура</a:t>
            </a:r>
          </a:p>
          <a:p>
            <a:r>
              <a:rPr lang="ru-RU" sz="2000" b="1" dirty="0" smtClean="0"/>
              <a:t>Фильмы: 1. Жизнеописание юного аккордеониста </a:t>
            </a:r>
            <a:r>
              <a:rPr lang="ru-RU" sz="2000" dirty="0" smtClean="0"/>
              <a:t>- </a:t>
            </a:r>
            <a:r>
              <a:rPr lang="en-US" sz="2000" dirty="0">
                <a:hlinkClick r:id="rId3"/>
              </a:rPr>
              <a:t>https</a:t>
            </a:r>
            <a:r>
              <a:rPr lang="ru-RU" sz="2000" dirty="0">
                <a:hlinkClick r:id="rId3"/>
              </a:rPr>
              <a:t>://</a:t>
            </a:r>
            <a:r>
              <a:rPr lang="en-US" sz="2000" dirty="0" err="1">
                <a:hlinkClick r:id="rId3"/>
              </a:rPr>
              <a:t>youtu</a:t>
            </a:r>
            <a:r>
              <a:rPr lang="ru-RU" sz="2000" dirty="0">
                <a:hlinkClick r:id="rId3"/>
              </a:rPr>
              <a:t>.</a:t>
            </a:r>
            <a:r>
              <a:rPr lang="en-US" sz="2000" dirty="0">
                <a:hlinkClick r:id="rId3"/>
              </a:rPr>
              <a:t>be</a:t>
            </a:r>
            <a:r>
              <a:rPr lang="ru-RU" sz="2000" dirty="0">
                <a:hlinkClick r:id="rId3"/>
              </a:rPr>
              <a:t>/</a:t>
            </a:r>
            <a:r>
              <a:rPr lang="en-US" sz="2000" dirty="0" err="1" smtClean="0">
                <a:hlinkClick r:id="rId3"/>
              </a:rPr>
              <a:t>NgDzpMViYYM</a:t>
            </a:r>
            <a:endParaRPr lang="ru-RU" sz="2000" dirty="0" smtClean="0"/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       2. Молитва Лейлы - </a:t>
            </a:r>
            <a:r>
              <a:rPr lang="ru-RU" sz="2000" b="1" dirty="0"/>
              <a:t>https://youtu.be/Ic16yfb0LvA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 </a:t>
            </a:r>
            <a:endParaRPr lang="ru-RU" sz="2000" b="1" dirty="0"/>
          </a:p>
          <a:p>
            <a:endParaRPr lang="ru-RU" sz="20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32552564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2510</TotalTime>
  <Words>973</Words>
  <Application>Microsoft Office PowerPoint</Application>
  <PresentationFormat>Произвольный</PresentationFormat>
  <Paragraphs>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Творческий опыт  преподавателя –  база и ресурс  методики преподавания дисциплин искусства</vt:lpstr>
      <vt:lpstr>«Поэзия – вся! – езда в незнаемое» - Вл.Маяковский Перефразируем Поэта: «Творчество – всё – езда в незнаемое». </vt:lpstr>
      <vt:lpstr>Слайд 3</vt:lpstr>
      <vt:lpstr>Включение творческого опыта преподавателя в учебный процесс</vt:lpstr>
      <vt:lpstr>Слайд 5</vt:lpstr>
      <vt:lpstr>Слайд 6</vt:lpstr>
      <vt:lpstr>Слайд 7</vt:lpstr>
      <vt:lpstr>                                  «Сахна тілі»</vt:lpstr>
      <vt:lpstr>                      «Режиссура игрового кино»</vt:lpstr>
      <vt:lpstr>                   «Режиссура игрового кино»     Манабай Д.К. – фильм Сноска Дисциплина: Тема в силлабусе:</vt:lpstr>
      <vt:lpstr>Слайд 11</vt:lpstr>
      <vt:lpstr>  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ФАКУЛЬТЕТ «КИНО И ТВ» КАФЕДРА «Режиссура кино»</dc:title>
  <dc:creator>Nina Lavrik</dc:creator>
  <cp:lastModifiedBy>HOME</cp:lastModifiedBy>
  <cp:revision>357</cp:revision>
  <dcterms:created xsi:type="dcterms:W3CDTF">2017-02-14T16:23:36Z</dcterms:created>
  <dcterms:modified xsi:type="dcterms:W3CDTF">2020-09-22T07:05:51Z</dcterms:modified>
</cp:coreProperties>
</file>