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66" r:id="rId5"/>
    <p:sldId id="267" r:id="rId6"/>
    <p:sldId id="270" r:id="rId7"/>
    <p:sldId id="272" r:id="rId8"/>
    <p:sldId id="273" r:id="rId9"/>
    <p:sldId id="275" r:id="rId10"/>
    <p:sldId id="277" r:id="rId11"/>
    <p:sldId id="278" r:id="rId12"/>
    <p:sldId id="280" r:id="rId13"/>
    <p:sldId id="276" r:id="rId14"/>
  </p:sldIdLst>
  <p:sldSz cx="14630400" cy="8229600"/>
  <p:notesSz cx="6761163" cy="9942513"/>
  <p:embeddedFontLst>
    <p:embeddedFont>
      <p:font typeface="Kz Times New Roman" panose="02020603050405020304" pitchFamily="18" charset="0"/>
      <p:regular r:id="rId16"/>
      <p:bold r:id="rId17"/>
      <p:italic r:id="rId18"/>
      <p:boldItalic r:id="rId1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66" autoAdjust="0"/>
    <p:restoredTop sz="94610"/>
  </p:normalViewPr>
  <p:slideViewPr>
    <p:cSldViewPr snapToGrid="0" snapToObjects="1">
      <p:cViewPr varScale="1">
        <p:scale>
          <a:sx n="53" d="100"/>
          <a:sy n="53" d="100"/>
        </p:scale>
        <p:origin x="114" y="8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793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06" tIns="33403" rIns="66806" bIns="3340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06" tIns="33403" rIns="66806" bIns="33403"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06" tIns="33403" rIns="66806" bIns="3340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06" tIns="33403" rIns="66806" bIns="33403"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06" tIns="33403" rIns="66806" bIns="3340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06" tIns="33403" rIns="66806" bIns="33403"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06" tIns="33403" rIns="66806" bIns="3340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06" tIns="33403" rIns="66806" bIns="33403"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9FAE6-6F64-73C3-C2BB-81C289BE5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477810-2468-D0A4-23DD-95D863904D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8611EE-3C5C-C7EC-46AD-D02AC73D39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66806" tIns="33403" rIns="66806" bIns="33403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032C5-1C4E-C1E8-75D1-F89A4C12AA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66806" tIns="33403" rIns="66806" bIns="33403"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76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2">
            <a:extLst>
              <a:ext uri="{FF2B5EF4-FFF2-40B4-BE49-F238E27FC236}">
                <a16:creationId xmlns:a16="http://schemas.microsoft.com/office/drawing/2014/main" id="{FC28A530-C78E-BF27-94C3-376A06107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61" y="506742"/>
            <a:ext cx="3466600" cy="1293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43853D55-06D0-F10F-DFFA-807FC73BD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848" y="506742"/>
            <a:ext cx="3660513" cy="1124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911584F-389C-3FF8-5B05-A6C0101A888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6191" t="66490" r="15972" b="22222"/>
          <a:stretch/>
        </p:blipFill>
        <p:spPr>
          <a:xfrm>
            <a:off x="12090400" y="7258400"/>
            <a:ext cx="2438399" cy="928915"/>
          </a:xfrm>
          <a:prstGeom prst="rect">
            <a:avLst/>
          </a:prstGeom>
        </p:spPr>
      </p:pic>
      <p:sp>
        <p:nvSpPr>
          <p:cNvPr id="7" name="Text 0">
            <a:extLst>
              <a:ext uri="{FF2B5EF4-FFF2-40B4-BE49-F238E27FC236}">
                <a16:creationId xmlns:a16="http://schemas.microsoft.com/office/drawing/2014/main" id="{B5501396-175B-5A5B-4866-5BA6F278800E}"/>
              </a:ext>
            </a:extLst>
          </p:cNvPr>
          <p:cNvSpPr/>
          <p:nvPr/>
        </p:nvSpPr>
        <p:spPr>
          <a:xfrm>
            <a:off x="1645254" y="2250027"/>
            <a:ext cx="11564560" cy="48202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5666"/>
              </a:lnSpc>
            </a:pPr>
            <a:r>
              <a:rPr lang="ru-RU" sz="4000" b="1" dirty="0">
                <a:solidFill>
                  <a:srgbClr val="231971"/>
                </a:solidFill>
                <a:latin typeface="Kz Times New Roman" panose="02020603050405020304" pitchFamily="18" charset="0"/>
                <a:ea typeface="Kz Times New Roman" panose="02020603050405020304" pitchFamily="18" charset="0"/>
                <a:cs typeface="Kz Times New Roman" panose="02020603050405020304" pitchFamily="18" charset="0"/>
              </a:rPr>
              <a:t>Состояние, проблемы и перспективы обеспеченности учебниками, учебными пособиями, изданными на казахском языке для высшего и послевузовского образования по направлению "Искусство"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5BFE0F-DC24-0BA4-6B8E-B7BA87ECCE5E}"/>
              </a:ext>
            </a:extLst>
          </p:cNvPr>
          <p:cNvSpPr txBox="1"/>
          <p:nvPr/>
        </p:nvSpPr>
        <p:spPr>
          <a:xfrm>
            <a:off x="6629400" y="2212874"/>
            <a:ext cx="7682946" cy="45296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Печатные издания:</a:t>
            </a: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библиотеке консерватории </a:t>
            </a:r>
            <a:r>
              <a:rPr lang="kk-KZ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имеется</a:t>
            </a: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коллекция печатных учебников, </a:t>
            </a:r>
            <a:r>
              <a:rPr lang="kk-KZ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нотных изданий, </a:t>
            </a: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методических пособий и научных работ, однако они в основном представлены на русском языке, а также в </a:t>
            </a:r>
            <a:r>
              <a:rPr lang="kk-KZ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недостаточном</a:t>
            </a: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количестве на казахском языке</a:t>
            </a:r>
            <a:r>
              <a:rPr lang="kk-KZ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профилю,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трудности с её подготовкой и изданием. </a:t>
            </a:r>
            <a:endParaRPr lang="ru-RU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Электронные ресурсы:</a:t>
            </a: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Библиотека развивает электронный фонд, но его объем и доступность для всех студентов, включая тех, кто обучается на казахском языке, пока недостаточны.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Нехватка учебников и методических пособий на казахском языке:</a:t>
            </a: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kk-KZ" dirty="0">
                <a:effectLst/>
                <a:latin typeface="Kz Times New Roman" panose="02020603050405020304" pitchFamily="18" charset="0"/>
                <a:ea typeface="Times New Roman" panose="02020603050405020304" pitchFamily="18" charset="0"/>
              </a:rPr>
              <a:t>Отсутствует литература на казахском языке по «Методике преподавания  специальных дисциплин» (фортепиано, скрипка, кларнет, виолончель, вокал, хор, духовые, ударные инструменты), «Методике работы с хором», «Методике обучения игре на духовых инструментах», «Арт-менеджмент».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71493D6-036D-B53D-5452-A6F1AA5A3B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191" t="66490" r="15972" b="22222"/>
          <a:stretch/>
        </p:blipFill>
        <p:spPr>
          <a:xfrm>
            <a:off x="12192001" y="7527512"/>
            <a:ext cx="2438399" cy="6018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F99CC9-D296-83F0-2D7C-012C94857970}"/>
              </a:ext>
            </a:extLst>
          </p:cNvPr>
          <p:cNvSpPr txBox="1"/>
          <p:nvPr/>
        </p:nvSpPr>
        <p:spPr>
          <a:xfrm>
            <a:off x="6629400" y="387457"/>
            <a:ext cx="76829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z 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Проблемы с обеспеченностью учебной литературы: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3C4D51-848B-A805-4050-288B534D6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0"/>
            <a:ext cx="638175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60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E4903D-E4E2-3641-3545-8833FF3B1BB3}"/>
              </a:ext>
            </a:extLst>
          </p:cNvPr>
          <p:cNvSpPr txBox="1"/>
          <p:nvPr/>
        </p:nvSpPr>
        <p:spPr>
          <a:xfrm>
            <a:off x="686903" y="1270000"/>
            <a:ext cx="13481326" cy="6159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государственной поддержки и финансирования:</a:t>
            </a:r>
            <a:endParaRPr lang="ru-RU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Ожидается, что государственные программы и инициативы будут направлены на поддержку разработки и издания учебников и пособий на казахском языке, включая специализированные материалы для музыкальных дисциплин. Это может включать как финансовую помощь, так и помощь в разработке цифровых платформ для распространения материалов.</a:t>
            </a:r>
            <a:endParaRPr lang="ru-RU" sz="18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электронных ресурсов: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Необходимо активно развивать электронные библиотечные ресурсы, включая полноценное обеспечение всех дисциплин образовательных программ электронными учебниками и методическими пособиями на казахском языке. Это может быть достигнуто через создание онлайн-платформ и развитие сотрудничества с крупными издательствами, а также через разработку цифровых версий существующих учебников.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оригинальных учебников и пособий: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Важно стимулировать создание новых учебников на казахском языке, в области музыки и искусства. Это потребует привлечения высококвалифицированных авторов, редакторов и специалистов, а также государственной поддержки и финансирования.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в вузе собственного издательского центра, появление электронных учебников на государственном языке с общедоступностью его использования – все это позволит существенно повысить </a:t>
            </a:r>
            <a:r>
              <a:rPr lang="ru-RU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книгообеспеченность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студентов нашего вуза. 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Увеличение финансирования библиотек: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Библиотечный фонд должен быть дополнен современными научными изданиями и учебниками, а также быть доступным как в печатном, так и в электронном формате для студентов всех факультетов и направлений.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F0124B7-FAC3-03A3-288C-9E7EA62A9E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191" t="66490" r="15972" b="22222"/>
          <a:stretch/>
        </p:blipFill>
        <p:spPr>
          <a:xfrm>
            <a:off x="12192001" y="7527512"/>
            <a:ext cx="2438399" cy="6018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4BB4A4-D503-1EEA-1AC5-30324B0FAFC4}"/>
              </a:ext>
            </a:extLst>
          </p:cNvPr>
          <p:cNvSpPr txBox="1"/>
          <p:nvPr/>
        </p:nvSpPr>
        <p:spPr>
          <a:xfrm>
            <a:off x="193813" y="129111"/>
            <a:ext cx="139744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021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z 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Перспективы решения проблемы: </a:t>
            </a:r>
          </a:p>
        </p:txBody>
      </p:sp>
    </p:spTree>
    <p:extLst>
      <p:ext uri="{BB962C8B-B14F-4D97-AF65-F5344CB8AC3E}">
        <p14:creationId xmlns:p14="http://schemas.microsoft.com/office/powerpoint/2010/main" val="4054747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7DA19-DFE8-D197-7048-BFB5F4534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19593F56-28CC-03B4-3D49-56ECEC834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667500" cy="82296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37F0E001-421B-F948-79AD-7061EA5947E8}"/>
              </a:ext>
            </a:extLst>
          </p:cNvPr>
          <p:cNvSpPr/>
          <p:nvPr/>
        </p:nvSpPr>
        <p:spPr>
          <a:xfrm>
            <a:off x="4724400" y="179904"/>
            <a:ext cx="9906000" cy="23702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650"/>
              </a:lnSpc>
              <a:buNone/>
            </a:pPr>
            <a:endParaRPr lang="en-US" sz="3700" dirty="0"/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E8CCFB71-1831-D327-1756-D4DDB28ABB4D}"/>
              </a:ext>
            </a:extLst>
          </p:cNvPr>
          <p:cNvSpPr/>
          <p:nvPr/>
        </p:nvSpPr>
        <p:spPr>
          <a:xfrm>
            <a:off x="4754760" y="2926794"/>
            <a:ext cx="3765947" cy="5924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endParaRPr lang="en-US" sz="1850" dirty="0"/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DAAC5760-3864-A480-B5B2-BD471A9F0F75}"/>
              </a:ext>
            </a:extLst>
          </p:cNvPr>
          <p:cNvSpPr/>
          <p:nvPr/>
        </p:nvSpPr>
        <p:spPr>
          <a:xfrm>
            <a:off x="7193858" y="1039993"/>
            <a:ext cx="6910184" cy="40354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Таким образом, для достижения 100% обеспеченности всех дисциплин образовательных программ учебной, учебно-методической и научной литературой на всех языках обучения в Казахской национальной консерватории имени Курмангазы требуется комплексная работа, включающая создание новых учебников и пособий</a:t>
            </a:r>
            <a:r>
              <a:rPr lang="kk-KZ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казахском языке, </a:t>
            </a: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активное развитие электронных ресурсов и улучшение доступа студентов к современным материалам.</a:t>
            </a:r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AE7F864B-B5D6-6D59-BC2A-DB9A7DA28837}"/>
              </a:ext>
            </a:extLst>
          </p:cNvPr>
          <p:cNvSpPr/>
          <p:nvPr/>
        </p:nvSpPr>
        <p:spPr>
          <a:xfrm>
            <a:off x="8195548" y="2926794"/>
            <a:ext cx="3766066" cy="5924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endParaRPr lang="en-US" sz="1850" dirty="0"/>
          </a:p>
        </p:txBody>
      </p:sp>
      <p:sp>
        <p:nvSpPr>
          <p:cNvPr id="12" name="Text 6">
            <a:extLst>
              <a:ext uri="{FF2B5EF4-FFF2-40B4-BE49-F238E27FC236}">
                <a16:creationId xmlns:a16="http://schemas.microsoft.com/office/drawing/2014/main" id="{32AC3FDA-428B-B271-2545-10F751F419A2}"/>
              </a:ext>
            </a:extLst>
          </p:cNvPr>
          <p:cNvSpPr/>
          <p:nvPr/>
        </p:nvSpPr>
        <p:spPr>
          <a:xfrm>
            <a:off x="11528226" y="3657098"/>
            <a:ext cx="3765947" cy="9101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endParaRPr lang="en-US" sz="1450" dirty="0"/>
          </a:p>
        </p:txBody>
      </p:sp>
      <p:sp>
        <p:nvSpPr>
          <p:cNvPr id="15" name="Text 8">
            <a:extLst>
              <a:ext uri="{FF2B5EF4-FFF2-40B4-BE49-F238E27FC236}">
                <a16:creationId xmlns:a16="http://schemas.microsoft.com/office/drawing/2014/main" id="{54DC12D1-3FCE-4C63-79C5-C31B656A5582}"/>
              </a:ext>
            </a:extLst>
          </p:cNvPr>
          <p:cNvSpPr/>
          <p:nvPr/>
        </p:nvSpPr>
        <p:spPr>
          <a:xfrm>
            <a:off x="11494885" y="5402794"/>
            <a:ext cx="2438399" cy="6067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endParaRPr lang="en-US" sz="145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2244086-1547-17BC-801B-85F46C4123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6191" t="66490" r="15972" b="22222"/>
          <a:stretch/>
        </p:blipFill>
        <p:spPr>
          <a:xfrm>
            <a:off x="12192001" y="7527512"/>
            <a:ext cx="2438399" cy="601888"/>
          </a:xfrm>
          <a:prstGeom prst="rect">
            <a:avLst/>
          </a:prstGeom>
        </p:spPr>
      </p:pic>
      <p:sp>
        <p:nvSpPr>
          <p:cNvPr id="19" name="Text 6">
            <a:extLst>
              <a:ext uri="{FF2B5EF4-FFF2-40B4-BE49-F238E27FC236}">
                <a16:creationId xmlns:a16="http://schemas.microsoft.com/office/drawing/2014/main" id="{A71EAA08-0C86-D03B-A09F-64742360B604}"/>
              </a:ext>
            </a:extLst>
          </p:cNvPr>
          <p:cNvSpPr/>
          <p:nvPr/>
        </p:nvSpPr>
        <p:spPr>
          <a:xfrm>
            <a:off x="4774705" y="5414749"/>
            <a:ext cx="3765947" cy="9101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endParaRPr lang="en-US" sz="1450" dirty="0"/>
          </a:p>
        </p:txBody>
      </p:sp>
      <p:sp>
        <p:nvSpPr>
          <p:cNvPr id="22" name="Text 8">
            <a:extLst>
              <a:ext uri="{FF2B5EF4-FFF2-40B4-BE49-F238E27FC236}">
                <a16:creationId xmlns:a16="http://schemas.microsoft.com/office/drawing/2014/main" id="{EEE7460C-6918-C8DA-473C-67C2350A2B4A}"/>
              </a:ext>
            </a:extLst>
          </p:cNvPr>
          <p:cNvSpPr/>
          <p:nvPr/>
        </p:nvSpPr>
        <p:spPr>
          <a:xfrm>
            <a:off x="8202926" y="5332585"/>
            <a:ext cx="3766066" cy="6067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endParaRPr lang="en-US" sz="1450" dirty="0"/>
          </a:p>
        </p:txBody>
      </p:sp>
      <p:sp>
        <p:nvSpPr>
          <p:cNvPr id="25" name="Text 8">
            <a:extLst>
              <a:ext uri="{FF2B5EF4-FFF2-40B4-BE49-F238E27FC236}">
                <a16:creationId xmlns:a16="http://schemas.microsoft.com/office/drawing/2014/main" id="{E3AAE0FC-0F80-2CDF-1B53-E7B82643447D}"/>
              </a:ext>
            </a:extLst>
          </p:cNvPr>
          <p:cNvSpPr/>
          <p:nvPr/>
        </p:nvSpPr>
        <p:spPr>
          <a:xfrm>
            <a:off x="4774764" y="7319322"/>
            <a:ext cx="3766066" cy="6067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endParaRPr lang="en-US" sz="1450" dirty="0"/>
          </a:p>
        </p:txBody>
      </p:sp>
    </p:spTree>
    <p:extLst>
      <p:ext uri="{BB962C8B-B14F-4D97-AF65-F5344CB8AC3E}">
        <p14:creationId xmlns:p14="http://schemas.microsoft.com/office/powerpoint/2010/main" val="3700396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0DDC1A-B380-187E-163D-7089C98CA0AF}"/>
              </a:ext>
            </a:extLst>
          </p:cNvPr>
          <p:cNvSpPr txBox="1"/>
          <p:nvPr/>
        </p:nvSpPr>
        <p:spPr>
          <a:xfrm>
            <a:off x="3118757" y="2586777"/>
            <a:ext cx="10096500" cy="101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sz="6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</a:t>
            </a:r>
            <a:r>
              <a:rPr lang="kk-KZ" sz="6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60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внимание!</a:t>
            </a:r>
            <a:endParaRPr lang="ru-RU" sz="6000" kern="1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BC5BDC-26C5-B646-7A93-B7A74F3155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191" t="66490" r="15972" b="22222"/>
          <a:stretch/>
        </p:blipFill>
        <p:spPr>
          <a:xfrm>
            <a:off x="12192001" y="7527512"/>
            <a:ext cx="2438399" cy="60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92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21969" y="263664"/>
            <a:ext cx="8406131" cy="30396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Квалификационные требования к </a:t>
            </a:r>
            <a:r>
              <a:rPr lang="en-US" sz="4400" b="1" dirty="0" err="1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библиотечному</a:t>
            </a:r>
            <a:r>
              <a:rPr lang="en-US" sz="440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фонду</a:t>
            </a:r>
            <a:endParaRPr lang="kk-KZ" sz="4400" b="1" dirty="0">
              <a:solidFill>
                <a:srgbClr val="231971"/>
              </a:solidFill>
              <a:latin typeface="Times New Roman" panose="02020603050405020304" pitchFamily="18" charset="0"/>
              <a:ea typeface="Outfit Extra Bold" pitchFamily="34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(Утверждены приказом Министра образования и науки Республики Казахстан от 5 января 2024 года № 4)</a:t>
            </a:r>
            <a:endParaRPr lang="kk-KZ" sz="1600" dirty="0">
              <a:solidFill>
                <a:srgbClr val="231971"/>
              </a:solidFill>
              <a:latin typeface="Times New Roman" panose="02020603050405020304" pitchFamily="18" charset="0"/>
              <a:ea typeface="Outfit Extra Bold" pitchFamily="34" charset="-122"/>
              <a:cs typeface="Times New Roman" panose="02020603050405020304" pitchFamily="18" charset="0"/>
            </a:endParaRPr>
          </a:p>
          <a:p>
            <a:pPr marL="0" indent="0">
              <a:lnSpc>
                <a:spcPts val="5500"/>
              </a:lnSpc>
              <a:buNone/>
            </a:pP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04269" y="2635939"/>
            <a:ext cx="503753" cy="503753"/>
          </a:xfrm>
          <a:prstGeom prst="roundRect">
            <a:avLst>
              <a:gd name="adj" fmla="val 18670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90602" y="2719878"/>
            <a:ext cx="130969" cy="3358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1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231860" y="2635939"/>
            <a:ext cx="2799040" cy="3498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6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Полнота охвата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231860" y="3120047"/>
            <a:ext cx="3301999" cy="2149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ru-RU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Наличие библиотечного фонда учебной, учебно-методической и научной литературы в формате печатных и (или) электронных изданий, обеспечивающих 100% дисциплин образовательных программ по языкам обучения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4901020" y="2610539"/>
            <a:ext cx="503753" cy="503753"/>
          </a:xfrm>
          <a:prstGeom prst="roundRect">
            <a:avLst>
              <a:gd name="adj" fmla="val 18670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056158" y="2694478"/>
            <a:ext cx="193477" cy="3358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2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628611" y="2610539"/>
            <a:ext cx="2988169" cy="6996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6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Ежегодное обновление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643801" y="3123972"/>
            <a:ext cx="3301999" cy="17912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Требуется обновление не менее 3% фонда </a:t>
            </a:r>
            <a:r>
              <a:rPr lang="en-US" sz="1600" dirty="0" err="1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учебной</a:t>
            </a: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литературы</a:t>
            </a:r>
            <a:r>
              <a:rPr lang="kk-KZ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в разрезе дисциплин образовательных программ</a:t>
            </a: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ежегодно. Для государственных учреждений - 1%.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504269" y="6058442"/>
            <a:ext cx="503753" cy="503753"/>
          </a:xfrm>
          <a:prstGeom prst="roundRect">
            <a:avLst>
              <a:gd name="adj" fmla="val 18670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60598" y="6142381"/>
            <a:ext cx="191095" cy="3358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3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231860" y="6058442"/>
            <a:ext cx="2799040" cy="3498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6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Сотрудничество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231860" y="6542550"/>
            <a:ext cx="6849070" cy="7165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Необходимо наличие договоров с библиотеками и научными организациями для расширения доступа к ресурсам.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7C20128-DF6F-DDD9-9E67-D12DF8D81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0990" y="0"/>
            <a:ext cx="566941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2800" y="572566"/>
            <a:ext cx="7694295" cy="12944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050"/>
              </a:lnSpc>
              <a:buNone/>
            </a:pPr>
            <a:r>
              <a:rPr lang="ru-RU" sz="440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Состояние б</a:t>
            </a:r>
            <a:r>
              <a:rPr lang="en-US" sz="4400" b="1" dirty="0" err="1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иблиотечного</a:t>
            </a:r>
            <a:r>
              <a:rPr lang="en-US" sz="440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 фонда НИБС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11253" y="2205151"/>
            <a:ext cx="8050179" cy="4478413"/>
          </a:xfrm>
          <a:prstGeom prst="roundRect">
            <a:avLst>
              <a:gd name="adj" fmla="val 1900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18872" y="1915489"/>
            <a:ext cx="8042560" cy="37298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6" name="Text 3"/>
          <p:cNvSpPr/>
          <p:nvPr/>
        </p:nvSpPr>
        <p:spPr>
          <a:xfrm>
            <a:off x="6426756" y="2241634"/>
            <a:ext cx="4209160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Показатель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0369277" y="2221035"/>
            <a:ext cx="2236272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Количество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2229058" y="2198671"/>
            <a:ext cx="2240258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% от фонда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6210822" y="2585895"/>
            <a:ext cx="8033363" cy="59483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426756" y="2606452"/>
            <a:ext cx="4209160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Общий объем фонда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0385349" y="2606452"/>
            <a:ext cx="2236272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219 125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2254672" y="2606452"/>
            <a:ext cx="2240258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ru-RU" sz="1600" b="1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-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6202799" y="2550634"/>
            <a:ext cx="8033363" cy="60130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6376231" y="2872118"/>
            <a:ext cx="5293901" cy="6624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lnSpc>
                <a:spcPts val="2600"/>
              </a:lnSpc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н</a:t>
            </a: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а государственном языке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0369277" y="2880313"/>
            <a:ext cx="2236272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45 021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12254672" y="2859108"/>
            <a:ext cx="2240258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20,6%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6202800" y="3398826"/>
            <a:ext cx="8033363" cy="125564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6426756" y="3524236"/>
            <a:ext cx="4209160" cy="9936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b="1" dirty="0" err="1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Учебная</a:t>
            </a:r>
            <a:r>
              <a:rPr lang="en-US" sz="1600" b="1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литература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10365851" y="3546461"/>
            <a:ext cx="2236272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178 080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12244766" y="3564718"/>
            <a:ext cx="2240258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81,2%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19"/>
          <p:cNvSpPr/>
          <p:nvPr/>
        </p:nvSpPr>
        <p:spPr>
          <a:xfrm>
            <a:off x="6497644" y="4664618"/>
            <a:ext cx="4209160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Научная литература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10313692" y="4664618"/>
            <a:ext cx="2236272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40 396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12191037" y="4654472"/>
            <a:ext cx="2240258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18,4%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23"/>
          <p:cNvSpPr/>
          <p:nvPr/>
        </p:nvSpPr>
        <p:spPr>
          <a:xfrm>
            <a:off x="6376231" y="5702592"/>
            <a:ext cx="4209160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b="1" dirty="0" err="1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Электронные</a:t>
            </a:r>
            <a:r>
              <a:rPr lang="en-US" sz="1600" b="1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издания</a:t>
            </a:r>
            <a:r>
              <a:rPr lang="ru-RU" sz="1600" b="1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(CD</a:t>
            </a:r>
            <a:r>
              <a:rPr lang="ru-RU" sz="1600" b="1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, файлы)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24"/>
          <p:cNvSpPr/>
          <p:nvPr/>
        </p:nvSpPr>
        <p:spPr>
          <a:xfrm>
            <a:off x="10334824" y="5702592"/>
            <a:ext cx="2236272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676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25"/>
          <p:cNvSpPr/>
          <p:nvPr/>
        </p:nvSpPr>
        <p:spPr>
          <a:xfrm>
            <a:off x="12204147" y="5702592"/>
            <a:ext cx="2240258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0,3%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Shape 22">
            <a:extLst>
              <a:ext uri="{FF2B5EF4-FFF2-40B4-BE49-F238E27FC236}">
                <a16:creationId xmlns:a16="http://schemas.microsoft.com/office/drawing/2014/main" id="{74AD4CF5-37EC-6F09-00CD-FF22E8B63348}"/>
              </a:ext>
            </a:extLst>
          </p:cNvPr>
          <p:cNvSpPr/>
          <p:nvPr/>
        </p:nvSpPr>
        <p:spPr>
          <a:xfrm>
            <a:off x="6218872" y="5673543"/>
            <a:ext cx="7969729" cy="926188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33" name="Shape 18">
            <a:extLst>
              <a:ext uri="{FF2B5EF4-FFF2-40B4-BE49-F238E27FC236}">
                <a16:creationId xmlns:a16="http://schemas.microsoft.com/office/drawing/2014/main" id="{F435C49C-CF28-32AA-EB63-BBE04E8D4CF4}"/>
              </a:ext>
            </a:extLst>
          </p:cNvPr>
          <p:cNvSpPr/>
          <p:nvPr/>
        </p:nvSpPr>
        <p:spPr>
          <a:xfrm>
            <a:off x="6192894" y="3978014"/>
            <a:ext cx="8033363" cy="59483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34" name="Text 19">
            <a:extLst>
              <a:ext uri="{FF2B5EF4-FFF2-40B4-BE49-F238E27FC236}">
                <a16:creationId xmlns:a16="http://schemas.microsoft.com/office/drawing/2014/main" id="{014A647C-7BD5-8024-4A9C-CB9CE6967D32}"/>
              </a:ext>
            </a:extLst>
          </p:cNvPr>
          <p:cNvSpPr/>
          <p:nvPr/>
        </p:nvSpPr>
        <p:spPr>
          <a:xfrm>
            <a:off x="6355098" y="3848535"/>
            <a:ext cx="5702922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50" indent="-285750">
              <a:lnSpc>
                <a:spcPts val="2600"/>
              </a:lnSpc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н</a:t>
            </a: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а </a:t>
            </a:r>
            <a:r>
              <a:rPr lang="en-US" sz="1600" dirty="0" err="1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государственном</a:t>
            </a:r>
            <a:r>
              <a:rPr lang="ru-RU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языке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20">
            <a:extLst>
              <a:ext uri="{FF2B5EF4-FFF2-40B4-BE49-F238E27FC236}">
                <a16:creationId xmlns:a16="http://schemas.microsoft.com/office/drawing/2014/main" id="{1A2F4144-1182-8241-55B0-13C490D8BC82}"/>
              </a:ext>
            </a:extLst>
          </p:cNvPr>
          <p:cNvSpPr/>
          <p:nvPr/>
        </p:nvSpPr>
        <p:spPr>
          <a:xfrm>
            <a:off x="10313692" y="3848535"/>
            <a:ext cx="2236272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ru-RU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26 678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21">
            <a:extLst>
              <a:ext uri="{FF2B5EF4-FFF2-40B4-BE49-F238E27FC236}">
                <a16:creationId xmlns:a16="http://schemas.microsoft.com/office/drawing/2014/main" id="{7AB38B7B-F37B-5D2B-7080-27810F2DF019}"/>
              </a:ext>
            </a:extLst>
          </p:cNvPr>
          <p:cNvSpPr/>
          <p:nvPr/>
        </p:nvSpPr>
        <p:spPr>
          <a:xfrm>
            <a:off x="12183015" y="3848535"/>
            <a:ext cx="2240258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1</a:t>
            </a:r>
            <a:r>
              <a:rPr lang="ru-RU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2</a:t>
            </a: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,</a:t>
            </a:r>
            <a:r>
              <a:rPr lang="kk-KZ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2</a:t>
            </a: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%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Shape 18">
            <a:extLst>
              <a:ext uri="{FF2B5EF4-FFF2-40B4-BE49-F238E27FC236}">
                <a16:creationId xmlns:a16="http://schemas.microsoft.com/office/drawing/2014/main" id="{BF81AE12-BA95-DF62-AAFD-296F541049B9}"/>
              </a:ext>
            </a:extLst>
          </p:cNvPr>
          <p:cNvSpPr/>
          <p:nvPr/>
        </p:nvSpPr>
        <p:spPr>
          <a:xfrm>
            <a:off x="6155237" y="4045594"/>
            <a:ext cx="8033363" cy="59483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38" name="Text 19">
            <a:extLst>
              <a:ext uri="{FF2B5EF4-FFF2-40B4-BE49-F238E27FC236}">
                <a16:creationId xmlns:a16="http://schemas.microsoft.com/office/drawing/2014/main" id="{5F42AF74-CDD9-E789-0F7C-291144F3FB1C}"/>
              </a:ext>
            </a:extLst>
          </p:cNvPr>
          <p:cNvSpPr/>
          <p:nvPr/>
        </p:nvSpPr>
        <p:spPr>
          <a:xfrm>
            <a:off x="6363120" y="4177397"/>
            <a:ext cx="5702922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50" indent="-285750">
              <a:lnSpc>
                <a:spcPts val="2600"/>
              </a:lnSpc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из них нотные издания</a:t>
            </a:r>
          </a:p>
        </p:txBody>
      </p:sp>
      <p:sp>
        <p:nvSpPr>
          <p:cNvPr id="39" name="Text 20">
            <a:extLst>
              <a:ext uri="{FF2B5EF4-FFF2-40B4-BE49-F238E27FC236}">
                <a16:creationId xmlns:a16="http://schemas.microsoft.com/office/drawing/2014/main" id="{FFB50FDF-12F1-459E-0C46-60E8F73C647B}"/>
              </a:ext>
            </a:extLst>
          </p:cNvPr>
          <p:cNvSpPr/>
          <p:nvPr/>
        </p:nvSpPr>
        <p:spPr>
          <a:xfrm>
            <a:off x="10321714" y="4177397"/>
            <a:ext cx="2236272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ru-RU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119 407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21">
            <a:extLst>
              <a:ext uri="{FF2B5EF4-FFF2-40B4-BE49-F238E27FC236}">
                <a16:creationId xmlns:a16="http://schemas.microsoft.com/office/drawing/2014/main" id="{C50865F4-C96C-CEF8-1D4B-1CBBC0E7DA8E}"/>
              </a:ext>
            </a:extLst>
          </p:cNvPr>
          <p:cNvSpPr/>
          <p:nvPr/>
        </p:nvSpPr>
        <p:spPr>
          <a:xfrm>
            <a:off x="12191037" y="4177397"/>
            <a:ext cx="2240258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ru-RU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54</a:t>
            </a: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,</a:t>
            </a:r>
            <a:r>
              <a:rPr lang="ru-RU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0</a:t>
            </a: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%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11">
            <a:extLst>
              <a:ext uri="{FF2B5EF4-FFF2-40B4-BE49-F238E27FC236}">
                <a16:creationId xmlns:a16="http://schemas.microsoft.com/office/drawing/2014/main" id="{C33055EE-D74E-8EE7-52D2-9E8834EF0461}"/>
              </a:ext>
            </a:extLst>
          </p:cNvPr>
          <p:cNvSpPr/>
          <p:nvPr/>
        </p:nvSpPr>
        <p:spPr>
          <a:xfrm>
            <a:off x="6355098" y="5054806"/>
            <a:ext cx="5293901" cy="6624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lnSpc>
                <a:spcPts val="2600"/>
              </a:lnSpc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н</a:t>
            </a: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а государственном языке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12">
            <a:extLst>
              <a:ext uri="{FF2B5EF4-FFF2-40B4-BE49-F238E27FC236}">
                <a16:creationId xmlns:a16="http://schemas.microsoft.com/office/drawing/2014/main" id="{0342299F-A21A-98CE-C881-79552EC37930}"/>
              </a:ext>
            </a:extLst>
          </p:cNvPr>
          <p:cNvSpPr/>
          <p:nvPr/>
        </p:nvSpPr>
        <p:spPr>
          <a:xfrm>
            <a:off x="10313692" y="5064058"/>
            <a:ext cx="2236272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ru-RU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18 366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13">
            <a:extLst>
              <a:ext uri="{FF2B5EF4-FFF2-40B4-BE49-F238E27FC236}">
                <a16:creationId xmlns:a16="http://schemas.microsoft.com/office/drawing/2014/main" id="{B6EC1D4E-E5C9-E749-A1D0-238690C54B35}"/>
              </a:ext>
            </a:extLst>
          </p:cNvPr>
          <p:cNvSpPr/>
          <p:nvPr/>
        </p:nvSpPr>
        <p:spPr>
          <a:xfrm>
            <a:off x="12183015" y="5064058"/>
            <a:ext cx="2240258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ru-RU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8</a:t>
            </a: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,</a:t>
            </a:r>
            <a:r>
              <a:rPr lang="kk-KZ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4</a:t>
            </a: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%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Shape 10">
            <a:extLst>
              <a:ext uri="{FF2B5EF4-FFF2-40B4-BE49-F238E27FC236}">
                <a16:creationId xmlns:a16="http://schemas.microsoft.com/office/drawing/2014/main" id="{5431CCC7-22DA-38B2-573D-9E4C884FCE52}"/>
              </a:ext>
            </a:extLst>
          </p:cNvPr>
          <p:cNvSpPr/>
          <p:nvPr/>
        </p:nvSpPr>
        <p:spPr>
          <a:xfrm>
            <a:off x="6666886" y="-738308"/>
            <a:ext cx="8033363" cy="60130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47" name="Shape 10">
            <a:extLst>
              <a:ext uri="{FF2B5EF4-FFF2-40B4-BE49-F238E27FC236}">
                <a16:creationId xmlns:a16="http://schemas.microsoft.com/office/drawing/2014/main" id="{C33CF51C-16AC-047B-FC5A-50893AEF90A7}"/>
              </a:ext>
            </a:extLst>
          </p:cNvPr>
          <p:cNvSpPr/>
          <p:nvPr/>
        </p:nvSpPr>
        <p:spPr>
          <a:xfrm>
            <a:off x="6208453" y="6040050"/>
            <a:ext cx="8033363" cy="43502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48" name="Text 11">
            <a:extLst>
              <a:ext uri="{FF2B5EF4-FFF2-40B4-BE49-F238E27FC236}">
                <a16:creationId xmlns:a16="http://schemas.microsoft.com/office/drawing/2014/main" id="{567C73A6-83A1-5F87-377B-FA6592478416}"/>
              </a:ext>
            </a:extLst>
          </p:cNvPr>
          <p:cNvSpPr/>
          <p:nvPr/>
        </p:nvSpPr>
        <p:spPr>
          <a:xfrm>
            <a:off x="6409678" y="6163366"/>
            <a:ext cx="5293901" cy="6624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lnSpc>
                <a:spcPts val="2600"/>
              </a:lnSpc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н</a:t>
            </a: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а государственном языке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12">
            <a:extLst>
              <a:ext uri="{FF2B5EF4-FFF2-40B4-BE49-F238E27FC236}">
                <a16:creationId xmlns:a16="http://schemas.microsoft.com/office/drawing/2014/main" id="{C3346285-F2FA-A3C8-D8BF-5ED44DEFBFC8}"/>
              </a:ext>
            </a:extLst>
          </p:cNvPr>
          <p:cNvSpPr/>
          <p:nvPr/>
        </p:nvSpPr>
        <p:spPr>
          <a:xfrm>
            <a:off x="10374930" y="6143846"/>
            <a:ext cx="2236272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ru-RU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192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13">
            <a:extLst>
              <a:ext uri="{FF2B5EF4-FFF2-40B4-BE49-F238E27FC236}">
                <a16:creationId xmlns:a16="http://schemas.microsoft.com/office/drawing/2014/main" id="{593105E8-C43D-B289-1772-44E1BE063AA2}"/>
              </a:ext>
            </a:extLst>
          </p:cNvPr>
          <p:cNvSpPr/>
          <p:nvPr/>
        </p:nvSpPr>
        <p:spPr>
          <a:xfrm>
            <a:off x="12244253" y="6143846"/>
            <a:ext cx="2240258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ru-RU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0</a:t>
            </a: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,</a:t>
            </a:r>
            <a:r>
              <a:rPr lang="ru-RU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08</a:t>
            </a: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%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E08BBDF-265D-89F5-4AEC-0133FC51A8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6191" t="66490" r="15972" b="22222"/>
          <a:stretch/>
        </p:blipFill>
        <p:spPr>
          <a:xfrm>
            <a:off x="12090400" y="7585427"/>
            <a:ext cx="2438399" cy="60188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E32841-9C6B-9426-45EE-D0DA087C0C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191" t="66490" r="15972" b="22222"/>
          <a:stretch/>
        </p:blipFill>
        <p:spPr>
          <a:xfrm>
            <a:off x="12090400" y="7258400"/>
            <a:ext cx="2438399" cy="928915"/>
          </a:xfrm>
          <a:prstGeom prst="rect">
            <a:avLst/>
          </a:prstGeom>
        </p:spPr>
      </p:pic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202299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4000" y="2198403"/>
            <a:ext cx="13135094" cy="5056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950"/>
              </a:lnSpc>
              <a:buNone/>
            </a:pP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428309" y="3533557"/>
            <a:ext cx="3188970" cy="2588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000"/>
              </a:lnSpc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948511" y="3533557"/>
            <a:ext cx="2946083" cy="2588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000"/>
              </a:lnSpc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36044" y="3927280"/>
            <a:ext cx="2793683" cy="2588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000"/>
              </a:lnSpc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0948511" y="3927280"/>
            <a:ext cx="2946083" cy="2588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000"/>
              </a:lnSpc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28"/>
          <p:cNvSpPr/>
          <p:nvPr/>
        </p:nvSpPr>
        <p:spPr>
          <a:xfrm>
            <a:off x="736044" y="6313929"/>
            <a:ext cx="2793683" cy="5176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000"/>
              </a:lnSpc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29"/>
          <p:cNvSpPr/>
          <p:nvPr/>
        </p:nvSpPr>
        <p:spPr>
          <a:xfrm>
            <a:off x="3860959" y="6313929"/>
            <a:ext cx="3236119" cy="2588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000"/>
              </a:lnSpc>
              <a:buNone/>
            </a:pP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-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E4BE72F-81D2-19AA-405E-0F4F39B6458D}"/>
              </a:ext>
            </a:extLst>
          </p:cNvPr>
          <p:cNvSpPr txBox="1"/>
          <p:nvPr/>
        </p:nvSpPr>
        <p:spPr>
          <a:xfrm>
            <a:off x="97388" y="1993175"/>
            <a:ext cx="14335584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kk-KZ" sz="1800" dirty="0">
                <a:effectLst/>
                <a:latin typeface="Kz 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Библиотечный  фонд КНК имени Курмангазы на 06.12.2024 года составляет  219 125экз. литературы, в том числе на государственном языке – 45 021 экз. </a:t>
            </a:r>
            <a:r>
              <a:rPr lang="kk-KZ" sz="1800" dirty="0">
                <a:effectLst/>
                <a:latin typeface="Kz 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kk-KZ" sz="1800" dirty="0">
                <a:effectLst/>
                <a:latin typeface="Kz Times New Roman" panose="02020603050405020304" pitchFamily="18" charset="0"/>
                <a:ea typeface="Times New Roman" panose="02020603050405020304" pitchFamily="18" charset="0"/>
              </a:rPr>
              <a:t>Контингент студентов программы бакалавриата, обучающихся на государственном языке в 2024 году составил – 7</a:t>
            </a:r>
            <a:r>
              <a:rPr lang="en-US" sz="1800" dirty="0">
                <a:effectLst/>
                <a:latin typeface="Kz 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ru-RU" sz="1800" dirty="0">
                <a:effectLst/>
                <a:latin typeface="Kz Times New Roman" panose="02020603050405020304" pitchFamily="18" charset="0"/>
                <a:ea typeface="Times New Roman" panose="02020603050405020304" pitchFamily="18" charset="0"/>
              </a:rPr>
              <a:t>%</a:t>
            </a:r>
            <a:r>
              <a:rPr lang="kk-KZ" sz="1800" dirty="0">
                <a:effectLst/>
                <a:latin typeface="Kz Times New Roman" panose="02020603050405020304" pitchFamily="18" charset="0"/>
                <a:ea typeface="Times New Roman" panose="02020603050405020304" pitchFamily="18" charset="0"/>
              </a:rPr>
              <a:t>, библиотечный же фонд на государственном языке составляет 20,6 </a:t>
            </a:r>
            <a:r>
              <a:rPr lang="ru-RU" sz="1800" dirty="0">
                <a:effectLst/>
                <a:latin typeface="Kz Times New Roman" panose="02020603050405020304" pitchFamily="18" charset="0"/>
                <a:ea typeface="Times New Roman" panose="02020603050405020304" pitchFamily="18" charset="0"/>
              </a:rPr>
              <a:t>%</a:t>
            </a:r>
            <a:r>
              <a:rPr lang="kk-KZ" sz="1800" dirty="0">
                <a:effectLst/>
                <a:latin typeface="Kz Times New Roman" panose="02020603050405020304" pitchFamily="18" charset="0"/>
                <a:ea typeface="Times New Roman" panose="02020603050405020304" pitchFamily="18" charset="0"/>
              </a:rPr>
              <a:t>. Таким образом, книгообеспеченность учебного процесса на государственном языке не полностью соответствует необходимым требованиям. </a:t>
            </a:r>
          </a:p>
          <a:p>
            <a:pPr indent="450215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последние три года фонд библиотеки пополнился изданиями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учебно-методических и научными изданиями, подготовленных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профессорско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преподавательским составом (ППС) консерватории.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Эти издания успешно внедрены в учебный процесс, обеспечивая студентов актуальными и качественными учебными пособиями, которые способствуют улучшению образовательного процесса и повышению качества знаний студентов.</a:t>
            </a:r>
            <a:r>
              <a:rPr lang="ru-RU" sz="2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kk-KZ" sz="2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/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Труды ППС </a:t>
            </a:r>
            <a:r>
              <a:rPr lang="ru-RU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поступ</a:t>
            </a:r>
            <a:r>
              <a:rPr lang="kk-KZ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ившие в фонд библиотеки КНК им.Курмангазы по видам за период 2022-2024 гг.</a:t>
            </a: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71BC0338-5CF2-EC52-6615-6B9318CE00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801787"/>
              </p:ext>
            </p:extLst>
          </p:nvPr>
        </p:nvGraphicFramePr>
        <p:xfrm>
          <a:off x="241496" y="4919003"/>
          <a:ext cx="13800102" cy="30780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25743">
                  <a:extLst>
                    <a:ext uri="{9D8B030D-6E8A-4147-A177-3AD203B41FA5}">
                      <a16:colId xmlns:a16="http://schemas.microsoft.com/office/drawing/2014/main" val="888870433"/>
                    </a:ext>
                  </a:extLst>
                </a:gridCol>
                <a:gridCol w="731647">
                  <a:extLst>
                    <a:ext uri="{9D8B030D-6E8A-4147-A177-3AD203B41FA5}">
                      <a16:colId xmlns:a16="http://schemas.microsoft.com/office/drawing/2014/main" val="2285677671"/>
                    </a:ext>
                  </a:extLst>
                </a:gridCol>
                <a:gridCol w="1237103">
                  <a:extLst>
                    <a:ext uri="{9D8B030D-6E8A-4147-A177-3AD203B41FA5}">
                      <a16:colId xmlns:a16="http://schemas.microsoft.com/office/drawing/2014/main" val="588855353"/>
                    </a:ext>
                  </a:extLst>
                </a:gridCol>
                <a:gridCol w="1227568">
                  <a:extLst>
                    <a:ext uri="{9D8B030D-6E8A-4147-A177-3AD203B41FA5}">
                      <a16:colId xmlns:a16="http://schemas.microsoft.com/office/drawing/2014/main" val="2093501620"/>
                    </a:ext>
                  </a:extLst>
                </a:gridCol>
                <a:gridCol w="1310406">
                  <a:extLst>
                    <a:ext uri="{9D8B030D-6E8A-4147-A177-3AD203B41FA5}">
                      <a16:colId xmlns:a16="http://schemas.microsoft.com/office/drawing/2014/main" val="2630330933"/>
                    </a:ext>
                  </a:extLst>
                </a:gridCol>
                <a:gridCol w="1093537">
                  <a:extLst>
                    <a:ext uri="{9D8B030D-6E8A-4147-A177-3AD203B41FA5}">
                      <a16:colId xmlns:a16="http://schemas.microsoft.com/office/drawing/2014/main" val="2379558605"/>
                    </a:ext>
                  </a:extLst>
                </a:gridCol>
                <a:gridCol w="1074583">
                  <a:extLst>
                    <a:ext uri="{9D8B030D-6E8A-4147-A177-3AD203B41FA5}">
                      <a16:colId xmlns:a16="http://schemas.microsoft.com/office/drawing/2014/main" val="320705226"/>
                    </a:ext>
                  </a:extLst>
                </a:gridCol>
                <a:gridCol w="1045797">
                  <a:extLst>
                    <a:ext uri="{9D8B030D-6E8A-4147-A177-3AD203B41FA5}">
                      <a16:colId xmlns:a16="http://schemas.microsoft.com/office/drawing/2014/main" val="2923737540"/>
                    </a:ext>
                  </a:extLst>
                </a:gridCol>
                <a:gridCol w="1262609">
                  <a:extLst>
                    <a:ext uri="{9D8B030D-6E8A-4147-A177-3AD203B41FA5}">
                      <a16:colId xmlns:a16="http://schemas.microsoft.com/office/drawing/2014/main" val="2706622356"/>
                    </a:ext>
                  </a:extLst>
                </a:gridCol>
                <a:gridCol w="1109567">
                  <a:extLst>
                    <a:ext uri="{9D8B030D-6E8A-4147-A177-3AD203B41FA5}">
                      <a16:colId xmlns:a16="http://schemas.microsoft.com/office/drawing/2014/main" val="2882065935"/>
                    </a:ext>
                  </a:extLst>
                </a:gridCol>
                <a:gridCol w="1211594">
                  <a:extLst>
                    <a:ext uri="{9D8B030D-6E8A-4147-A177-3AD203B41FA5}">
                      <a16:colId xmlns:a16="http://schemas.microsoft.com/office/drawing/2014/main" val="2076241362"/>
                    </a:ext>
                  </a:extLst>
                </a:gridCol>
                <a:gridCol w="969948">
                  <a:extLst>
                    <a:ext uri="{9D8B030D-6E8A-4147-A177-3AD203B41FA5}">
                      <a16:colId xmlns:a16="http://schemas.microsoft.com/office/drawing/2014/main" val="1865171845"/>
                    </a:ext>
                  </a:extLst>
                </a:gridCol>
              </a:tblGrid>
              <a:tr h="1020232">
                <a:tc rowSpan="2">
                  <a:txBody>
                    <a:bodyPr/>
                    <a:lstStyle/>
                    <a:p>
                      <a:pPr indent="450215" algn="l">
                        <a:lnSpc>
                          <a:spcPct val="107000"/>
                        </a:lnSpc>
                      </a:pPr>
                      <a:endParaRPr lang="ru-RU" sz="1600" b="1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l">
                        <a:lnSpc>
                          <a:spcPct val="107000"/>
                        </a:lnSpc>
                      </a:pPr>
                      <a:endParaRPr lang="ru-RU" sz="1600" b="1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l">
                        <a:lnSpc>
                          <a:spcPct val="107000"/>
                        </a:lnSpc>
                      </a:pPr>
                      <a:r>
                        <a:rPr lang="ru-RU" sz="16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</a:pPr>
                      <a:r>
                        <a:rPr lang="ru-RU" sz="16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Монографии</a:t>
                      </a:r>
                      <a:endParaRPr lang="ru-RU" sz="1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-RU" sz="16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Сборники статей</a:t>
                      </a:r>
                      <a:endParaRPr lang="ru-RU" sz="1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</a:pPr>
                      <a:r>
                        <a:rPr lang="ru-RU" sz="16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Нотные издания</a:t>
                      </a:r>
                      <a:endParaRPr lang="ru-RU" sz="1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7000"/>
                        </a:lnSpc>
                      </a:pPr>
                      <a:r>
                        <a:rPr lang="ru-RU" sz="16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Учебники и учебные пособия</a:t>
                      </a:r>
                      <a:endParaRPr lang="ru-RU" sz="1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7000"/>
                        </a:lnSpc>
                      </a:pPr>
                      <a:r>
                        <a:rPr lang="ru-RU" sz="16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Учебно-методические пособия,  метод. материалы</a:t>
                      </a:r>
                      <a:endParaRPr lang="ru-RU" sz="1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</a:pPr>
                      <a:r>
                        <a:rPr lang="ru-RU" sz="16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319620"/>
                  </a:ext>
                </a:extLst>
              </a:tr>
              <a:tr h="5144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7000"/>
                        </a:lnSpc>
                      </a:pPr>
                      <a:r>
                        <a:rPr lang="kk-KZ" sz="16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каз</a:t>
                      </a:r>
                      <a:endParaRPr lang="ru-RU" sz="1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7000"/>
                        </a:lnSpc>
                      </a:pPr>
                      <a:r>
                        <a:rPr lang="kk-KZ" sz="16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</a:t>
                      </a:r>
                      <a:endParaRPr lang="ru-RU" sz="1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</a:pPr>
                      <a:r>
                        <a:rPr lang="ru-RU" sz="16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7000"/>
                        </a:lnSpc>
                      </a:pPr>
                      <a:r>
                        <a:rPr lang="kk-KZ" sz="16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каз</a:t>
                      </a:r>
                      <a:endParaRPr lang="ru-RU" sz="1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7000"/>
                        </a:lnSpc>
                      </a:pPr>
                      <a:r>
                        <a:rPr lang="kk-KZ" sz="16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</a:t>
                      </a:r>
                      <a:endParaRPr lang="ru-RU" sz="1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7000"/>
                        </a:lnSpc>
                      </a:pPr>
                      <a:r>
                        <a:rPr lang="kk-KZ" sz="16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каз</a:t>
                      </a:r>
                      <a:endParaRPr lang="ru-RU" sz="1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7000"/>
                        </a:lnSpc>
                      </a:pPr>
                      <a:r>
                        <a:rPr lang="kk-KZ" sz="16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</a:t>
                      </a:r>
                      <a:endParaRPr lang="ru-RU" sz="1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7000"/>
                        </a:lnSpc>
                      </a:pPr>
                      <a:r>
                        <a:rPr lang="kk-KZ" sz="16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каз</a:t>
                      </a:r>
                      <a:endParaRPr lang="ru-RU" sz="1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7000"/>
                        </a:lnSpc>
                      </a:pPr>
                      <a:r>
                        <a:rPr lang="kk-KZ" sz="16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</a:t>
                      </a:r>
                      <a:endParaRPr lang="ru-RU" sz="1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7000"/>
                        </a:lnSpc>
                      </a:pPr>
                      <a:r>
                        <a:rPr lang="kk-KZ" sz="16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каз</a:t>
                      </a:r>
                      <a:endParaRPr lang="ru-RU" sz="1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7000"/>
                        </a:lnSpc>
                      </a:pPr>
                      <a:r>
                        <a:rPr lang="kk-KZ" sz="16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</a:t>
                      </a:r>
                      <a:endParaRPr lang="ru-RU" sz="1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6130490"/>
                  </a:ext>
                </a:extLst>
              </a:tr>
              <a:tr h="514462">
                <a:tc>
                  <a:txBody>
                    <a:bodyPr/>
                    <a:lstStyle/>
                    <a:p>
                      <a:pPr indent="450215" algn="l">
                        <a:lnSpc>
                          <a:spcPct val="107000"/>
                        </a:lnSpc>
                      </a:pPr>
                      <a:r>
                        <a:rPr lang="kk-KZ" sz="1800" b="1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8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</a:pPr>
                      <a:r>
                        <a:rPr lang="kk-KZ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</a:pPr>
                      <a:r>
                        <a:rPr lang="ru-RU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ru-RU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</a:pPr>
                      <a:r>
                        <a:rPr lang="kk-KZ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</a:pPr>
                      <a:r>
                        <a:rPr lang="kk-KZ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</a:pPr>
                      <a:r>
                        <a:rPr lang="kk-KZ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</a:pPr>
                      <a:r>
                        <a:rPr lang="kk-KZ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</a:pPr>
                      <a:r>
                        <a:rPr lang="kk-KZ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</a:pPr>
                      <a:r>
                        <a:rPr lang="kk-KZ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</a:pPr>
                      <a:r>
                        <a:rPr lang="kk-KZ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</a:pPr>
                      <a:r>
                        <a:rPr lang="kk-KZ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</a:pPr>
                      <a:r>
                        <a:rPr lang="kk-KZ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0996411"/>
                  </a:ext>
                </a:extLst>
              </a:tr>
              <a:tr h="514462">
                <a:tc>
                  <a:txBody>
                    <a:bodyPr/>
                    <a:lstStyle/>
                    <a:p>
                      <a:pPr indent="450215" algn="l">
                        <a:lnSpc>
                          <a:spcPct val="107000"/>
                        </a:lnSpc>
                      </a:pPr>
                      <a:r>
                        <a:rPr lang="kk-KZ" sz="1800" b="1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8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</a:pPr>
                      <a:r>
                        <a:rPr lang="kk-KZ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</a:pPr>
                      <a:r>
                        <a:rPr lang="ru-RU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ru-RU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</a:pPr>
                      <a:r>
                        <a:rPr lang="kk-KZ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</a:pPr>
                      <a:r>
                        <a:rPr lang="kk-KZ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</a:pPr>
                      <a:r>
                        <a:rPr lang="kk-KZ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</a:pPr>
                      <a:r>
                        <a:rPr lang="ru-RU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ru-RU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</a:pPr>
                      <a:r>
                        <a:rPr lang="kk-KZ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</a:pPr>
                      <a:r>
                        <a:rPr lang="kk-KZ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</a:pPr>
                      <a:r>
                        <a:rPr lang="kk-KZ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</a:pPr>
                      <a:r>
                        <a:rPr lang="kk-KZ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</a:pPr>
                      <a:r>
                        <a:rPr lang="kk-KZ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6939999"/>
                  </a:ext>
                </a:extLst>
              </a:tr>
              <a:tr h="514462">
                <a:tc>
                  <a:txBody>
                    <a:bodyPr/>
                    <a:lstStyle/>
                    <a:p>
                      <a:pPr indent="450215" algn="l">
                        <a:lnSpc>
                          <a:spcPct val="107000"/>
                        </a:lnSpc>
                      </a:pPr>
                      <a:r>
                        <a:rPr lang="kk-KZ" sz="1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8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</a:pPr>
                      <a:r>
                        <a:rPr lang="ru-RU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</a:pPr>
                      <a:r>
                        <a:rPr lang="ru-RU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ru-RU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</a:pPr>
                      <a:r>
                        <a:rPr lang="kk-KZ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</a:pPr>
                      <a:r>
                        <a:rPr lang="kk-KZ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</a:pPr>
                      <a:r>
                        <a:rPr lang="kk-KZ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</a:pPr>
                      <a:r>
                        <a:rPr lang="ru-RU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ru-RU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</a:pPr>
                      <a:r>
                        <a:rPr lang="kk-KZ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</a:pPr>
                      <a:r>
                        <a:rPr lang="kk-KZ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</a:pPr>
                      <a:r>
                        <a:rPr lang="kk-KZ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</a:pPr>
                      <a:r>
                        <a:rPr lang="kk-KZ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7000"/>
                        </a:lnSpc>
                      </a:pPr>
                      <a:r>
                        <a:rPr lang="kk-KZ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570443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781964-BE6C-B53A-C264-8F2CA244D8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191" t="66490" r="15972" b="22222"/>
          <a:stretch/>
        </p:blipFill>
        <p:spPr>
          <a:xfrm>
            <a:off x="12090400" y="7258400"/>
            <a:ext cx="2438399" cy="9289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18BB0A-D4EE-B244-B7CD-0A8B0F38AB9E}"/>
              </a:ext>
            </a:extLst>
          </p:cNvPr>
          <p:cNvSpPr txBox="1"/>
          <p:nvPr/>
        </p:nvSpPr>
        <p:spPr>
          <a:xfrm>
            <a:off x="299340" y="5478935"/>
            <a:ext cx="3663060" cy="1850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ru-RU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Несипбаев</a:t>
            </a:r>
            <a:r>
              <a:rPr lang="ru-RU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А. Г.</a:t>
            </a: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Орган: строение и история от античности до XVIII века : учебное пособие / А. Г. </a:t>
            </a:r>
            <a:r>
              <a:rPr lang="ru-RU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Несипбаев</a:t>
            </a: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- 2-е изд., доп. - Алматы : КНК им. Курмангазы, 2023. - 108 с.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9F737C-7148-6A2F-6FF5-CB0D92EBBF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261" t="13148" r="63722" b="23309"/>
          <a:stretch/>
        </p:blipFill>
        <p:spPr>
          <a:xfrm>
            <a:off x="10198757" y="1389963"/>
            <a:ext cx="2745517" cy="37718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64FA63-ADBE-0AB8-4C12-973859A0FA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288" t="11473" r="33696" b="5314"/>
          <a:stretch/>
        </p:blipFill>
        <p:spPr>
          <a:xfrm>
            <a:off x="673449" y="1503977"/>
            <a:ext cx="2660577" cy="37718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6F1EE7-D723-FAD8-1DA7-90BDE8FC87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6616" t="12077" r="36278" b="19686"/>
          <a:stretch/>
        </p:blipFill>
        <p:spPr>
          <a:xfrm>
            <a:off x="5493231" y="1508382"/>
            <a:ext cx="2660577" cy="37674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F0D623-A093-CE5F-3AB0-AB2B21C6060A}"/>
              </a:ext>
            </a:extLst>
          </p:cNvPr>
          <p:cNvSpPr txBox="1"/>
          <p:nvPr/>
        </p:nvSpPr>
        <p:spPr>
          <a:xfrm>
            <a:off x="9594290" y="5469806"/>
            <a:ext cx="4467504" cy="2739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ru-RU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Шапилов</a:t>
            </a:r>
            <a:r>
              <a:rPr lang="ru-RU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В. А. </a:t>
            </a:r>
            <a:r>
              <a:rPr lang="ru-RU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Қосдауыстылықтағы</a:t>
            </a:r>
            <a:r>
              <a:rPr lang="ru-RU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күрделі</a:t>
            </a:r>
            <a:r>
              <a:rPr lang="ru-RU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контрапункт : </a:t>
            </a:r>
            <a:r>
              <a:rPr lang="ru-RU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практикалық</a:t>
            </a:r>
            <a:r>
              <a:rPr lang="ru-RU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жұмыстар</a:t>
            </a:r>
            <a:r>
              <a:rPr lang="ru-RU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музыкалық</a:t>
            </a:r>
            <a:r>
              <a:rPr lang="ru-RU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жоғары</a:t>
            </a:r>
            <a:r>
              <a:rPr lang="ru-RU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орындарының</a:t>
            </a:r>
            <a:r>
              <a:rPr lang="ru-RU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алушыларына</a:t>
            </a:r>
            <a:r>
              <a:rPr lang="ru-RU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арналған</a:t>
            </a:r>
            <a:r>
              <a:rPr lang="ru-RU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құралы</a:t>
            </a:r>
            <a:r>
              <a:rPr lang="ru-RU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Сложный контрапункт в </a:t>
            </a:r>
            <a:r>
              <a:rPr lang="ru-RU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двухголосии</a:t>
            </a:r>
            <a:r>
              <a:rPr lang="ru-RU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учебное пособие для студентов музыкальных вузов : практические работы / В. А. </a:t>
            </a:r>
            <a:r>
              <a:rPr lang="ru-RU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Шапилов</a:t>
            </a:r>
            <a:r>
              <a:rPr lang="ru-RU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Ш. М. </a:t>
            </a:r>
            <a:r>
              <a:rPr lang="ru-RU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Мұхамбетжанов</a:t>
            </a:r>
            <a:r>
              <a:rPr lang="ru-RU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- Алматы, 2024.</a:t>
            </a:r>
            <a:endParaRPr lang="ru-RU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id="{06770402-3A14-CEF9-95CD-29EA0B86926F}"/>
              </a:ext>
            </a:extLst>
          </p:cNvPr>
          <p:cNvSpPr/>
          <p:nvPr/>
        </p:nvSpPr>
        <p:spPr>
          <a:xfrm>
            <a:off x="413077" y="40666"/>
            <a:ext cx="14014123" cy="12944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050"/>
              </a:lnSpc>
              <a:buNone/>
            </a:pPr>
            <a:r>
              <a:rPr lang="ru-RU" sz="360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Список литературы, прошедшей утверждение Республиканского учебно-методического совета: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08CD49-8059-BBFA-1CE4-23BC0139F633}"/>
              </a:ext>
            </a:extLst>
          </p:cNvPr>
          <p:cNvSpPr txBox="1"/>
          <p:nvPr/>
        </p:nvSpPr>
        <p:spPr>
          <a:xfrm>
            <a:off x="5036111" y="5453118"/>
            <a:ext cx="3851158" cy="2249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Рауандина</a:t>
            </a:r>
            <a:r>
              <a:rPr lang="ru-RU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Ш. З. </a:t>
            </a:r>
            <a:r>
              <a:rPr lang="ru-RU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Қобызға</a:t>
            </a:r>
            <a:r>
              <a:rPr lang="ru-RU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лайықталған</a:t>
            </a:r>
            <a:r>
              <a:rPr lang="ru-RU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домбыра</a:t>
            </a:r>
            <a:r>
              <a:rPr lang="ru-RU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күйлері</a:t>
            </a:r>
            <a:r>
              <a:rPr lang="ru-RU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[Нот</a:t>
            </a:r>
            <a:r>
              <a:rPr lang="kk-KZ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алар</a:t>
            </a:r>
            <a:r>
              <a:rPr lang="ru-RU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] : </a:t>
            </a:r>
            <a:r>
              <a:rPr lang="ru-RU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құралы</a:t>
            </a:r>
            <a:r>
              <a:rPr lang="ru-RU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Ш. З. </a:t>
            </a:r>
            <a:r>
              <a:rPr lang="ru-RU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Рауандина</a:t>
            </a:r>
            <a:r>
              <a:rPr lang="ru-RU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; фортепиано </a:t>
            </a:r>
            <a:r>
              <a:rPr lang="ru-RU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партиясын</a:t>
            </a:r>
            <a:r>
              <a:rPr lang="ru-RU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өңдеген</a:t>
            </a:r>
            <a:r>
              <a:rPr lang="ru-RU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Р. </a:t>
            </a:r>
            <a:r>
              <a:rPr lang="ru-RU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Ниязбаева</a:t>
            </a:r>
            <a:r>
              <a:rPr lang="ru-RU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- Алматы : Курсив, 2024. - 231 с.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ru-RU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55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6415C80-50CB-35E0-F730-2199F6256A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191" t="66490" r="15972" b="22222"/>
          <a:stretch/>
        </p:blipFill>
        <p:spPr>
          <a:xfrm>
            <a:off x="12090400" y="7258400"/>
            <a:ext cx="2438399" cy="92891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46BE76-5353-D628-4FBE-1ACFCC8143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333" t="16499" r="2691" b="8950"/>
          <a:stretch/>
        </p:blipFill>
        <p:spPr>
          <a:xfrm>
            <a:off x="308113" y="2006600"/>
            <a:ext cx="7659423" cy="4632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A42B5D-9840-10DB-1F59-4589A0487816}"/>
              </a:ext>
            </a:extLst>
          </p:cNvPr>
          <p:cNvSpPr txBox="1"/>
          <p:nvPr/>
        </p:nvSpPr>
        <p:spPr>
          <a:xfrm>
            <a:off x="308113" y="99391"/>
            <a:ext cx="139744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021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z 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 ноября 2024 года к 80- летию Казахской национальной консерватории имени Курмангазы  в Национальной библиотеке РК прошла презентация изданий профессорско-преподавательского состава КНК имени Курмангазы</a:t>
            </a:r>
            <a:endParaRPr kumimoji="0" lang="ru-RU" sz="2400" b="1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E7C085-9A88-3628-F1D8-CC07171ED9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437" t="19290" r="4166" b="7870"/>
          <a:stretch/>
        </p:blipFill>
        <p:spPr>
          <a:xfrm>
            <a:off x="8594587" y="1299720"/>
            <a:ext cx="5727700" cy="32415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6EA405-A54F-E1EA-501B-CA55243BCC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822" t="25504" r="3888" b="15211"/>
          <a:stretch/>
        </p:blipFill>
        <p:spPr>
          <a:xfrm>
            <a:off x="8594587" y="4787033"/>
            <a:ext cx="5727700" cy="270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58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E0B80E-204F-7192-59ED-03D49452EF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969" r="3733" b="6173"/>
          <a:stretch/>
        </p:blipFill>
        <p:spPr>
          <a:xfrm>
            <a:off x="0" y="1488271"/>
            <a:ext cx="14630400" cy="67413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8DD6FA-8111-CAE3-6F9F-DBD943AB9F74}"/>
              </a:ext>
            </a:extLst>
          </p:cNvPr>
          <p:cNvSpPr txBox="1"/>
          <p:nvPr/>
        </p:nvSpPr>
        <p:spPr>
          <a:xfrm>
            <a:off x="308113" y="99391"/>
            <a:ext cx="139744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021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z 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 ноября 2024 года к 80- летию Казахской национальной консерватории имени Курмангазы  в Национальной библиотеке РК прошла презентация изданий профессорско-преподавательского состава КНК имени Курмангазы</a:t>
            </a:r>
            <a:endParaRPr kumimoji="0" lang="ru-RU" sz="2400" b="1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90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808418-AFD9-DB80-45F4-B9273F7BAD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642" r="5816" b="12050"/>
          <a:stretch/>
        </p:blipFill>
        <p:spPr>
          <a:xfrm>
            <a:off x="0" y="1918975"/>
            <a:ext cx="14630400" cy="63106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1ADD89-CA5E-A331-2585-1F441AC99CBC}"/>
              </a:ext>
            </a:extLst>
          </p:cNvPr>
          <p:cNvSpPr txBox="1"/>
          <p:nvPr/>
        </p:nvSpPr>
        <p:spPr>
          <a:xfrm>
            <a:off x="193813" y="129111"/>
            <a:ext cx="139744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021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z 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 ноября 2024 года к 80- летию Казахской национальной консерватории имени Курмангазы  в Национальной библиотеке РК прошла презентация изданий профессорско-преподавательского состава КНК имени Курмангазы</a:t>
            </a:r>
            <a:endParaRPr kumimoji="0" lang="ru-RU" sz="2400" b="1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47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5EBF81-5C94-DBBF-3F83-0D994F68A0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191" t="66490" r="15972" b="22222"/>
          <a:stretch/>
        </p:blipFill>
        <p:spPr>
          <a:xfrm>
            <a:off x="12192001" y="7527512"/>
            <a:ext cx="2438399" cy="60188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CC1864-BBD5-B0D7-1D8B-BCC2E19B91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5" t="14996" r="4513" b="7072"/>
          <a:stretch/>
        </p:blipFill>
        <p:spPr>
          <a:xfrm>
            <a:off x="193813" y="1410494"/>
            <a:ext cx="14168229" cy="64506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C4803C-4D50-EE90-F3FF-EF4FA4CF3809}"/>
              </a:ext>
            </a:extLst>
          </p:cNvPr>
          <p:cNvSpPr txBox="1"/>
          <p:nvPr/>
        </p:nvSpPr>
        <p:spPr>
          <a:xfrm>
            <a:off x="193813" y="129111"/>
            <a:ext cx="139744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021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z 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 ноября 2024 года к 80- летию Казахской национальной консерватории имени Курмангазы  в Национальной библиотеке РК прошла презентация изданий профессорско-преподавательского состава КНК имени Курмангазы</a:t>
            </a:r>
            <a:endParaRPr kumimoji="0" lang="ru-RU" sz="2400" b="1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003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1635</TotalTime>
  <Words>1070</Words>
  <Application>Microsoft Office PowerPoint</Application>
  <PresentationFormat>Произвольный</PresentationFormat>
  <Paragraphs>134</Paragraphs>
  <Slides>13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Times New Roman</vt:lpstr>
      <vt:lpstr>Symbol</vt:lpstr>
      <vt:lpstr>Kz Times New Roman</vt:lpstr>
      <vt:lpstr>Calibri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Фируза Акылбк</cp:lastModifiedBy>
  <cp:revision>53</cp:revision>
  <cp:lastPrinted>2024-12-09T06:11:46Z</cp:lastPrinted>
  <dcterms:created xsi:type="dcterms:W3CDTF">2024-10-18T13:10:42Z</dcterms:created>
  <dcterms:modified xsi:type="dcterms:W3CDTF">2024-12-09T12:55:53Z</dcterms:modified>
</cp:coreProperties>
</file>