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1" r:id="rId3"/>
    <p:sldId id="259" r:id="rId4"/>
    <p:sldId id="258" r:id="rId5"/>
    <p:sldId id="260" r:id="rId6"/>
    <p:sldId id="267" r:id="rId7"/>
    <p:sldId id="261" r:id="rId8"/>
    <p:sldId id="268" r:id="rId9"/>
    <p:sldId id="269" r:id="rId10"/>
    <p:sldId id="270" r:id="rId11"/>
    <p:sldId id="263" r:id="rId12"/>
    <p:sldId id="266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33" userDrawn="1">
          <p15:clr>
            <a:srgbClr val="A4A3A4"/>
          </p15:clr>
        </p15:guide>
        <p15:guide id="2" pos="3897" userDrawn="1">
          <p15:clr>
            <a:srgbClr val="A4A3A4"/>
          </p15:clr>
        </p15:guide>
        <p15:guide id="3" pos="406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5BE263C-DBD7-4A20-BB59-AAB30ACAA65A}" styleName="Средний стиль 3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1656" autoAdjust="0"/>
    <p:restoredTop sz="94660"/>
  </p:normalViewPr>
  <p:slideViewPr>
    <p:cSldViewPr showGuides="1">
      <p:cViewPr varScale="1">
        <p:scale>
          <a:sx n="65" d="100"/>
          <a:sy n="65" d="100"/>
        </p:scale>
        <p:origin x="120" y="996"/>
      </p:cViewPr>
      <p:guideLst>
        <p:guide orient="horz" pos="1933"/>
        <p:guide pos="3897"/>
        <p:guide pos="40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83C8CBA-DC7A-4289-80CD-CD01572704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843C1FCD-E55A-44F9-8892-4A807A5E7A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56C0511-0FDB-47C7-8B90-805CCD0E1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C4ABE-3AB2-4760-AE95-817E917DACAD}" type="datetimeFigureOut">
              <a:rPr lang="ru-RU" smtClean="0"/>
              <a:pPr/>
              <a:t>09.12.24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3414D97-70E7-480F-8222-6F34BC1BF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372CF26-0EA7-4A60-A210-ACE087D01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9219-6DCD-41DC-823F-6B7614B8AA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752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748D3AF-1EE6-45DF-AA11-D7AB75E7E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2377B6A6-4D61-42B4-A7F9-D6501E284E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64B2191B-759C-4D44-89F7-EC08A4E844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44AB8909-870D-4FAC-933E-F49BA52FF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C4ABE-3AB2-4760-AE95-817E917DACAD}" type="datetimeFigureOut">
              <a:rPr lang="ru-RU" smtClean="0"/>
              <a:pPr/>
              <a:t>09.12.24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4D1DB187-B7BC-47EF-81B4-86880DDC1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B315EB44-D8A8-42A2-87B4-E776B77D9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9219-6DCD-41DC-823F-6B7614B8AA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0651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6C27E39-7F3D-4E7F-9668-EF9507FA4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EFCA81D4-0BCB-42ED-AC7A-E45FD3460A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CCE0F1C-109C-4EA2-A65F-E09C6E55A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C4ABE-3AB2-4760-AE95-817E917DACAD}" type="datetimeFigureOut">
              <a:rPr lang="ru-RU" smtClean="0"/>
              <a:pPr/>
              <a:t>09.12.24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15594AD-D178-48AF-8C58-D05C74CDF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E510DED-63B7-48D8-9E06-A662429C8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9219-6DCD-41DC-823F-6B7614B8AA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6477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660AC84A-7B23-4D54-A9DB-161407CE68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316E8208-861E-4EF3-816E-6E44D756E8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805B6CA-BF28-4CFD-BE93-F003DA31D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C4ABE-3AB2-4760-AE95-817E917DACAD}" type="datetimeFigureOut">
              <a:rPr lang="ru-RU" smtClean="0"/>
              <a:pPr/>
              <a:t>09.12.24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E0D3FC2-39D2-49CB-BDCD-4237856A1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1D15A0C-6D58-410E-A92A-3BB23112C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9219-6DCD-41DC-823F-6B7614B8AA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83081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Пользовательский макет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A63AF58E-CCD9-4DE6-A7E2-26BDC09F150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Заголовок 6">
            <a:extLst>
              <a:ext uri="{FF2B5EF4-FFF2-40B4-BE49-F238E27FC236}">
                <a16:creationId xmlns:a16="http://schemas.microsoft.com/office/drawing/2014/main" xmlns="" id="{4041BA97-BAD9-4001-9506-E11005E18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0999" y="365125"/>
            <a:ext cx="11475001" cy="1325563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2" name="Текст 11">
            <a:extLst>
              <a:ext uri="{FF2B5EF4-FFF2-40B4-BE49-F238E27FC236}">
                <a16:creationId xmlns:a16="http://schemas.microsoft.com/office/drawing/2014/main" xmlns="" id="{224D964D-FD5B-48F5-8B18-EACAC604922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80999" y="1836737"/>
            <a:ext cx="11530013" cy="1022349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3" name="Таблица 2">
            <a:extLst>
              <a:ext uri="{FF2B5EF4-FFF2-40B4-BE49-F238E27FC236}">
                <a16:creationId xmlns:a16="http://schemas.microsoft.com/office/drawing/2014/main" xmlns="" id="{957B8229-3341-4204-ABAC-7770516A4EC8}"/>
              </a:ext>
            </a:extLst>
          </p:cNvPr>
          <p:cNvSpPr>
            <a:spLocks noGrp="1"/>
          </p:cNvSpPr>
          <p:nvPr>
            <p:ph type="tbl" sz="quarter" idx="11"/>
          </p:nvPr>
        </p:nvSpPr>
        <p:spPr>
          <a:xfrm>
            <a:off x="280988" y="2713037"/>
            <a:ext cx="11630512" cy="3779838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1872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2E359AD-D581-4F32-8D7B-5A7303ACA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B34C58F-C553-4C59-A9E5-5639B012FC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21C6E13-94F1-4E84-9F27-B4C3B0943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C4ABE-3AB2-4760-AE95-817E917DACAD}" type="datetimeFigureOut">
              <a:rPr lang="ru-RU" smtClean="0"/>
              <a:pPr/>
              <a:t>09.12.24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56272E1-B1DF-4FBD-A0FD-492ABFCAC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F4DEC83-DAA5-4C6D-8D4B-BF03457A3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9219-6DCD-41DC-823F-6B7614B8AA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8186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C92E189-CF27-420A-85D2-E5876822A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0D5A772-C4C8-4E08-B48F-8CD51F434D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7BC306F-4EA4-496E-A1CA-5F6823D51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C4ABE-3AB2-4760-AE95-817E917DACAD}" type="datetimeFigureOut">
              <a:rPr lang="ru-RU" smtClean="0"/>
              <a:pPr/>
              <a:t>09.12.24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A464ED1-21C8-4BCE-AF1A-B821DC4C6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4936C59-1F73-4222-8ED4-BF5683B47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9219-6DCD-41DC-823F-6B7614B8AA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9136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6FE85C9-EC20-436D-BAE5-2C4F12436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C8B4579-DA0D-40FA-BCCC-F526B965EC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A596D469-6CF6-494C-A1D2-E70D422036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1BA158C2-021E-481A-885A-9D0352A2C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C4ABE-3AB2-4760-AE95-817E917DACAD}" type="datetimeFigureOut">
              <a:rPr lang="ru-RU" smtClean="0"/>
              <a:pPr/>
              <a:t>09.12.24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262E538-35FF-491E-A7A3-82618B2A1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9A63556A-DAAA-4C39-BCB7-91D7999A4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9219-6DCD-41DC-823F-6B7614B8AA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0588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2CEF1A4-36D4-4779-9E12-492529174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0CF2FBDC-D97C-46B0-8030-D8E4C2D56A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E2B0FC86-B369-46C5-A7B8-B99B53D3F0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5B09F369-837B-4C2E-8FA2-9C1F1791CA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0AD0DC6A-000D-4F70-86B5-771632A54A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0A301BC7-CB1F-4DBC-A2EB-9670C3B61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C4ABE-3AB2-4760-AE95-817E917DACAD}" type="datetimeFigureOut">
              <a:rPr lang="ru-RU" smtClean="0"/>
              <a:pPr/>
              <a:t>09.12.24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EB548F8B-02D5-4903-9013-3F583D64F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F12BB498-3D96-439C-AB4D-8E8D73EDA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9219-6DCD-41DC-823F-6B7614B8AA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679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A229087-FCBB-470F-B429-7A680B520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4120036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A229087-FCBB-470F-B429-7A680B520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6" name="Полилиния: фигура 5">
            <a:extLst>
              <a:ext uri="{FF2B5EF4-FFF2-40B4-BE49-F238E27FC236}">
                <a16:creationId xmlns:a16="http://schemas.microsoft.com/office/drawing/2014/main" xmlns="" id="{E1A572D3-4DA6-4192-BFF8-8B6EB79AD353}"/>
              </a:ext>
            </a:extLst>
          </p:cNvPr>
          <p:cNvSpPr/>
          <p:nvPr userDrawn="1"/>
        </p:nvSpPr>
        <p:spPr>
          <a:xfrm>
            <a:off x="0" y="6534000"/>
            <a:ext cx="3396000" cy="324000"/>
          </a:xfrm>
          <a:custGeom>
            <a:avLst/>
            <a:gdLst>
              <a:gd name="connsiteX0" fmla="*/ 0 w 3396000"/>
              <a:gd name="connsiteY0" fmla="*/ 0 h 324000"/>
              <a:gd name="connsiteX1" fmla="*/ 3216000 w 3396000"/>
              <a:gd name="connsiteY1" fmla="*/ 0 h 324000"/>
              <a:gd name="connsiteX2" fmla="*/ 3396000 w 3396000"/>
              <a:gd name="connsiteY2" fmla="*/ 324000 h 324000"/>
              <a:gd name="connsiteX3" fmla="*/ 3216000 w 3396000"/>
              <a:gd name="connsiteY3" fmla="*/ 324000 h 324000"/>
              <a:gd name="connsiteX4" fmla="*/ 3036000 w 3396000"/>
              <a:gd name="connsiteY4" fmla="*/ 324000 h 324000"/>
              <a:gd name="connsiteX5" fmla="*/ 0 w 3396000"/>
              <a:gd name="connsiteY5" fmla="*/ 324000 h 32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96000" h="324000">
                <a:moveTo>
                  <a:pt x="0" y="0"/>
                </a:moveTo>
                <a:lnTo>
                  <a:pt x="3216000" y="0"/>
                </a:lnTo>
                <a:lnTo>
                  <a:pt x="3396000" y="324000"/>
                </a:lnTo>
                <a:lnTo>
                  <a:pt x="3216000" y="324000"/>
                </a:lnTo>
                <a:lnTo>
                  <a:pt x="3036000" y="324000"/>
                </a:lnTo>
                <a:lnTo>
                  <a:pt x="0" y="324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8" name="Текст 7">
            <a:extLst>
              <a:ext uri="{FF2B5EF4-FFF2-40B4-BE49-F238E27FC236}">
                <a16:creationId xmlns:a16="http://schemas.microsoft.com/office/drawing/2014/main" xmlns="" id="{BF8DA119-664A-4591-A005-453FEF365E8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2168525"/>
            <a:ext cx="10515600" cy="4095750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037563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5EB3FA51-943B-4086-A25F-C0E65DD36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1000" y="279000"/>
            <a:ext cx="6570000" cy="99387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xmlns="" id="{B8B6AFF7-ABF1-4A29-84D5-00E32979F16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330825" y="1538288"/>
            <a:ext cx="6570663" cy="4321175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9" name="Рисунок 8">
            <a:extLst>
              <a:ext uri="{FF2B5EF4-FFF2-40B4-BE49-F238E27FC236}">
                <a16:creationId xmlns:a16="http://schemas.microsoft.com/office/drawing/2014/main" xmlns="" id="{06DB0F6D-303F-4E81-A3D0-5C56453C23A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46063" y="234000"/>
            <a:ext cx="2249487" cy="2609662"/>
          </a:xfrm>
        </p:spPr>
        <p:txBody>
          <a:bodyPr/>
          <a:lstStyle/>
          <a:p>
            <a:endParaRPr lang="ru-RU"/>
          </a:p>
        </p:txBody>
      </p:sp>
      <p:sp>
        <p:nvSpPr>
          <p:cNvPr id="11" name="Рисунок 8">
            <a:extLst>
              <a:ext uri="{FF2B5EF4-FFF2-40B4-BE49-F238E27FC236}">
                <a16:creationId xmlns:a16="http://schemas.microsoft.com/office/drawing/2014/main" xmlns="" id="{E19019EB-1908-499F-8DDD-57FCF302CFD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52780" y="3113662"/>
            <a:ext cx="2249487" cy="328466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2" name="Рисунок 8">
            <a:extLst>
              <a:ext uri="{FF2B5EF4-FFF2-40B4-BE49-F238E27FC236}">
                <a16:creationId xmlns:a16="http://schemas.microsoft.com/office/drawing/2014/main" xmlns="" id="{42858865-2D1D-4E01-A5ED-8E9703C3F9F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791802" y="549000"/>
            <a:ext cx="2249487" cy="328466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3" name="Рисунок 8">
            <a:extLst>
              <a:ext uri="{FF2B5EF4-FFF2-40B4-BE49-F238E27FC236}">
                <a16:creationId xmlns:a16="http://schemas.microsoft.com/office/drawing/2014/main" xmlns="" id="{E2644163-594C-4D16-97AD-5643AA6E3E0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791802" y="4095550"/>
            <a:ext cx="2249487" cy="2609662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3103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F07E728-47D6-4475-94EF-3689685F2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AF32C15-1300-464F-BA54-88642F54F7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E3ABC4BB-D24E-414A-9426-CF01BC1B30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96441789-CBAA-4724-8D24-AEFAEB111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C4ABE-3AB2-4760-AE95-817E917DACAD}" type="datetimeFigureOut">
              <a:rPr lang="ru-RU" smtClean="0"/>
              <a:pPr/>
              <a:t>09.12.24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89E03F1F-5631-4AE9-84F5-166B1B540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9AD6C9F5-D723-4000-88BA-417FC3BE6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9219-6DCD-41DC-823F-6B7614B8AA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5760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s://presentation-creation.ru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09A010C-DA26-43A3-A460-B317C2B3E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FCAD0C7-F3AF-4A99-B7A4-594FB878E7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1B9764E-3742-48FF-B875-763B97BD96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C4ABE-3AB2-4760-AE95-817E917DACAD}" type="datetimeFigureOut">
              <a:rPr lang="ru-RU" smtClean="0"/>
              <a:pPr/>
              <a:t>09.12.24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6A3201E-2B60-46A4-8BD3-4AC0C01120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B470D74-DAAC-4D19-ACF5-2EF1544C91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B9219-6DCD-41DC-823F-6B7614B8AAF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5"/>
            <a:extLst>
              <a:ext uri="{FF2B5EF4-FFF2-40B4-BE49-F238E27FC236}">
                <a16:creationId xmlns:a16="http://schemas.microsoft.com/office/drawing/2014/main" xmlns="" id="{835B29EF-FFFB-41B4-9133-19FFA86AB342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94000" y="367393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170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1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ED43E661-D69B-4EC6-8FFE-EB226B9C184A}"/>
              </a:ext>
            </a:extLst>
          </p:cNvPr>
          <p:cNvSpPr/>
          <p:nvPr/>
        </p:nvSpPr>
        <p:spPr>
          <a:xfrm rot="1363364">
            <a:off x="5415611" y="2827379"/>
            <a:ext cx="569591" cy="4422544"/>
          </a:xfrm>
          <a:custGeom>
            <a:avLst/>
            <a:gdLst>
              <a:gd name="connsiteX0" fmla="*/ 0 w 540000"/>
              <a:gd name="connsiteY0" fmla="*/ 0 h 5400000"/>
              <a:gd name="connsiteX1" fmla="*/ 540000 w 540000"/>
              <a:gd name="connsiteY1" fmla="*/ 0 h 5400000"/>
              <a:gd name="connsiteX2" fmla="*/ 540000 w 540000"/>
              <a:gd name="connsiteY2" fmla="*/ 5400000 h 5400000"/>
              <a:gd name="connsiteX3" fmla="*/ 0 w 540000"/>
              <a:gd name="connsiteY3" fmla="*/ 5400000 h 5400000"/>
              <a:gd name="connsiteX4" fmla="*/ 0 w 540000"/>
              <a:gd name="connsiteY4" fmla="*/ 0 h 5400000"/>
              <a:gd name="connsiteX0" fmla="*/ 32 w 540000"/>
              <a:gd name="connsiteY0" fmla="*/ 222006 h 5400000"/>
              <a:gd name="connsiteX1" fmla="*/ 540000 w 540000"/>
              <a:gd name="connsiteY1" fmla="*/ 0 h 5400000"/>
              <a:gd name="connsiteX2" fmla="*/ 540000 w 540000"/>
              <a:gd name="connsiteY2" fmla="*/ 5400000 h 5400000"/>
              <a:gd name="connsiteX3" fmla="*/ 0 w 540000"/>
              <a:gd name="connsiteY3" fmla="*/ 5400000 h 5400000"/>
              <a:gd name="connsiteX4" fmla="*/ 32 w 540000"/>
              <a:gd name="connsiteY4" fmla="*/ 222006 h 5400000"/>
              <a:gd name="connsiteX0" fmla="*/ 32 w 569591"/>
              <a:gd name="connsiteY0" fmla="*/ 222006 h 5400000"/>
              <a:gd name="connsiteX1" fmla="*/ 540000 w 569591"/>
              <a:gd name="connsiteY1" fmla="*/ 0 h 5400000"/>
              <a:gd name="connsiteX2" fmla="*/ 569591 w 569591"/>
              <a:gd name="connsiteY2" fmla="*/ 5094866 h 5400000"/>
              <a:gd name="connsiteX3" fmla="*/ 0 w 569591"/>
              <a:gd name="connsiteY3" fmla="*/ 5400000 h 5400000"/>
              <a:gd name="connsiteX4" fmla="*/ 32 w 569591"/>
              <a:gd name="connsiteY4" fmla="*/ 222006 h 54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9591" h="5400000">
                <a:moveTo>
                  <a:pt x="32" y="222006"/>
                </a:moveTo>
                <a:lnTo>
                  <a:pt x="540000" y="0"/>
                </a:lnTo>
                <a:lnTo>
                  <a:pt x="569591" y="5094866"/>
                </a:lnTo>
                <a:lnTo>
                  <a:pt x="0" y="5400000"/>
                </a:lnTo>
                <a:cubicBezTo>
                  <a:pt x="11" y="3674002"/>
                  <a:pt x="21" y="1948004"/>
                  <a:pt x="32" y="222006"/>
                </a:cubicBez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0E6B8E0E-916E-446C-8132-93622B2B0F73}"/>
              </a:ext>
            </a:extLst>
          </p:cNvPr>
          <p:cNvSpPr/>
          <p:nvPr/>
        </p:nvSpPr>
        <p:spPr>
          <a:xfrm rot="1363364">
            <a:off x="7198910" y="-421810"/>
            <a:ext cx="540000" cy="5176884"/>
          </a:xfrm>
          <a:custGeom>
            <a:avLst/>
            <a:gdLst>
              <a:gd name="connsiteX0" fmla="*/ 0 w 540000"/>
              <a:gd name="connsiteY0" fmla="*/ 0 h 5400000"/>
              <a:gd name="connsiteX1" fmla="*/ 540000 w 540000"/>
              <a:gd name="connsiteY1" fmla="*/ 0 h 5400000"/>
              <a:gd name="connsiteX2" fmla="*/ 540000 w 540000"/>
              <a:gd name="connsiteY2" fmla="*/ 5400000 h 5400000"/>
              <a:gd name="connsiteX3" fmla="*/ 0 w 540000"/>
              <a:gd name="connsiteY3" fmla="*/ 5400000 h 5400000"/>
              <a:gd name="connsiteX4" fmla="*/ 0 w 540000"/>
              <a:gd name="connsiteY4" fmla="*/ 0 h 5400000"/>
              <a:gd name="connsiteX0" fmla="*/ 0 w 540000"/>
              <a:gd name="connsiteY0" fmla="*/ 0 h 5400000"/>
              <a:gd name="connsiteX1" fmla="*/ 540000 w 540000"/>
              <a:gd name="connsiteY1" fmla="*/ 0 h 5400000"/>
              <a:gd name="connsiteX2" fmla="*/ 483936 w 540000"/>
              <a:gd name="connsiteY2" fmla="*/ 5266123 h 5400000"/>
              <a:gd name="connsiteX3" fmla="*/ 0 w 540000"/>
              <a:gd name="connsiteY3" fmla="*/ 5400000 h 5400000"/>
              <a:gd name="connsiteX4" fmla="*/ 0 w 540000"/>
              <a:gd name="connsiteY4" fmla="*/ 0 h 5400000"/>
              <a:gd name="connsiteX0" fmla="*/ 0 w 540000"/>
              <a:gd name="connsiteY0" fmla="*/ 0 h 5400000"/>
              <a:gd name="connsiteX1" fmla="*/ 540000 w 540000"/>
              <a:gd name="connsiteY1" fmla="*/ 0 h 5400000"/>
              <a:gd name="connsiteX2" fmla="*/ 457468 w 540000"/>
              <a:gd name="connsiteY2" fmla="*/ 5215249 h 5400000"/>
              <a:gd name="connsiteX3" fmla="*/ 0 w 540000"/>
              <a:gd name="connsiteY3" fmla="*/ 5400000 h 5400000"/>
              <a:gd name="connsiteX4" fmla="*/ 0 w 540000"/>
              <a:gd name="connsiteY4" fmla="*/ 0 h 5400000"/>
              <a:gd name="connsiteX0" fmla="*/ 0 w 540000"/>
              <a:gd name="connsiteY0" fmla="*/ 0 h 5400000"/>
              <a:gd name="connsiteX1" fmla="*/ 540000 w 540000"/>
              <a:gd name="connsiteY1" fmla="*/ 0 h 5400000"/>
              <a:gd name="connsiteX2" fmla="*/ 463701 w 540000"/>
              <a:gd name="connsiteY2" fmla="*/ 5217802 h 5400000"/>
              <a:gd name="connsiteX3" fmla="*/ 0 w 540000"/>
              <a:gd name="connsiteY3" fmla="*/ 5400000 h 5400000"/>
              <a:gd name="connsiteX4" fmla="*/ 0 w 540000"/>
              <a:gd name="connsiteY4" fmla="*/ 0 h 5400000"/>
              <a:gd name="connsiteX0" fmla="*/ 0 w 540000"/>
              <a:gd name="connsiteY0" fmla="*/ 0 h 5400000"/>
              <a:gd name="connsiteX1" fmla="*/ 540000 w 540000"/>
              <a:gd name="connsiteY1" fmla="*/ 0 h 5400000"/>
              <a:gd name="connsiteX2" fmla="*/ 467531 w 540000"/>
              <a:gd name="connsiteY2" fmla="*/ 5208453 h 5400000"/>
              <a:gd name="connsiteX3" fmla="*/ 0 w 540000"/>
              <a:gd name="connsiteY3" fmla="*/ 5400000 h 5400000"/>
              <a:gd name="connsiteX4" fmla="*/ 0 w 540000"/>
              <a:gd name="connsiteY4" fmla="*/ 0 h 5400000"/>
              <a:gd name="connsiteX0" fmla="*/ 0 w 540000"/>
              <a:gd name="connsiteY0" fmla="*/ 0 h 5400000"/>
              <a:gd name="connsiteX1" fmla="*/ 540000 w 540000"/>
              <a:gd name="connsiteY1" fmla="*/ 0 h 5400000"/>
              <a:gd name="connsiteX2" fmla="*/ 465692 w 540000"/>
              <a:gd name="connsiteY2" fmla="*/ 5204060 h 5400000"/>
              <a:gd name="connsiteX3" fmla="*/ 0 w 540000"/>
              <a:gd name="connsiteY3" fmla="*/ 5400000 h 5400000"/>
              <a:gd name="connsiteX4" fmla="*/ 0 w 540000"/>
              <a:gd name="connsiteY4" fmla="*/ 0 h 5400000"/>
              <a:gd name="connsiteX0" fmla="*/ 15764 w 540000"/>
              <a:gd name="connsiteY0" fmla="*/ 219317 h 5400000"/>
              <a:gd name="connsiteX1" fmla="*/ 540000 w 540000"/>
              <a:gd name="connsiteY1" fmla="*/ 0 h 5400000"/>
              <a:gd name="connsiteX2" fmla="*/ 465692 w 540000"/>
              <a:gd name="connsiteY2" fmla="*/ 5204060 h 5400000"/>
              <a:gd name="connsiteX3" fmla="*/ 0 w 540000"/>
              <a:gd name="connsiteY3" fmla="*/ 5400000 h 5400000"/>
              <a:gd name="connsiteX4" fmla="*/ 15764 w 540000"/>
              <a:gd name="connsiteY4" fmla="*/ 219317 h 54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0000" h="5400000">
                <a:moveTo>
                  <a:pt x="15764" y="219317"/>
                </a:moveTo>
                <a:lnTo>
                  <a:pt x="540000" y="0"/>
                </a:lnTo>
                <a:lnTo>
                  <a:pt x="465692" y="5204060"/>
                </a:lnTo>
                <a:lnTo>
                  <a:pt x="0" y="5400000"/>
                </a:lnTo>
                <a:cubicBezTo>
                  <a:pt x="5255" y="3673106"/>
                  <a:pt x="10509" y="1946211"/>
                  <a:pt x="15764" y="21931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Равнобедренный треугольник 6">
            <a:extLst>
              <a:ext uri="{FF2B5EF4-FFF2-40B4-BE49-F238E27FC236}">
                <a16:creationId xmlns:a16="http://schemas.microsoft.com/office/drawing/2014/main" xmlns="" id="{5DF29FB0-2825-4E75-80D6-FDFD8999BD20}"/>
              </a:ext>
            </a:extLst>
          </p:cNvPr>
          <p:cNvSpPr/>
          <p:nvPr/>
        </p:nvSpPr>
        <p:spPr>
          <a:xfrm>
            <a:off x="10437953" y="2895321"/>
            <a:ext cx="1733937" cy="396267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6ECB0B55-440E-4270-872B-E946489FCA45}"/>
              </a:ext>
            </a:extLst>
          </p:cNvPr>
          <p:cNvSpPr/>
          <p:nvPr/>
        </p:nvSpPr>
        <p:spPr>
          <a:xfrm>
            <a:off x="246000" y="3654000"/>
            <a:ext cx="8280000" cy="2925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sz="4800" b="1" dirty="0" smtClean="0">
                <a:solidFill>
                  <a:schemeClr val="tx1"/>
                </a:solidFill>
                <a:latin typeface="Cambria" pitchFamily="18" charset="0"/>
              </a:rPr>
              <a:t>Заседание </a:t>
            </a:r>
          </a:p>
          <a:p>
            <a:pPr algn="ctr"/>
            <a:r>
              <a:rPr lang="ru-RU" sz="4800" b="1" dirty="0" smtClean="0">
                <a:solidFill>
                  <a:schemeClr val="tx1"/>
                </a:solidFill>
                <a:latin typeface="Cambria" pitchFamily="18" charset="0"/>
              </a:rPr>
              <a:t>УМО РУМС</a:t>
            </a:r>
            <a:endParaRPr lang="ru-RU" sz="4800" b="1" dirty="0">
              <a:latin typeface="Cambria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17B0A06D-BE18-42F6-B6FD-5711770E378C}"/>
              </a:ext>
            </a:extLst>
          </p:cNvPr>
          <p:cNvSpPr txBox="1"/>
          <p:nvPr/>
        </p:nvSpPr>
        <p:spPr>
          <a:xfrm>
            <a:off x="111402" y="1029001"/>
            <a:ext cx="59845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427F8736-D3AC-431F-8BBE-11645CBFC1B7}"/>
              </a:ext>
            </a:extLst>
          </p:cNvPr>
          <p:cNvSpPr txBox="1"/>
          <p:nvPr/>
        </p:nvSpPr>
        <p:spPr>
          <a:xfrm>
            <a:off x="111402" y="414000"/>
            <a:ext cx="8369598" cy="30469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latin typeface="Cambria" pitchFamily="18" charset="0"/>
              </a:rPr>
              <a:t>Казахская национальная академия искусств </a:t>
            </a:r>
          </a:p>
          <a:p>
            <a:pPr algn="ctr"/>
            <a:r>
              <a:rPr lang="ru-RU" sz="4800" b="1" dirty="0" smtClean="0">
                <a:latin typeface="Cambria" pitchFamily="18" charset="0"/>
              </a:rPr>
              <a:t>имени </a:t>
            </a:r>
            <a:r>
              <a:rPr lang="ru-RU" sz="4800" b="1" dirty="0" err="1" smtClean="0">
                <a:latin typeface="Cambria" pitchFamily="18" charset="0"/>
              </a:rPr>
              <a:t>Темирбека</a:t>
            </a:r>
            <a:r>
              <a:rPr lang="ru-RU" sz="4800" b="1" dirty="0" smtClean="0">
                <a:latin typeface="Cambria" pitchFamily="18" charset="0"/>
              </a:rPr>
              <a:t>  </a:t>
            </a:r>
            <a:r>
              <a:rPr lang="ru-RU" sz="4800" b="1" dirty="0" err="1" smtClean="0">
                <a:latin typeface="Cambria" pitchFamily="18" charset="0"/>
              </a:rPr>
              <a:t>Жургенова</a:t>
            </a:r>
            <a:endParaRPr lang="ru-RU" sz="4800" b="1" dirty="0">
              <a:latin typeface="Cambria" pitchFamily="18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01D80F55-55DC-4407-82C1-96456F1687E4}"/>
              </a:ext>
            </a:extLst>
          </p:cNvPr>
          <p:cNvSpPr/>
          <p:nvPr/>
        </p:nvSpPr>
        <p:spPr>
          <a:xfrm>
            <a:off x="372447" y="2394000"/>
            <a:ext cx="4384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5B2A515E-8994-46E5-928C-D269B443311E}"/>
              </a:ext>
            </a:extLst>
          </p:cNvPr>
          <p:cNvSpPr/>
          <p:nvPr/>
        </p:nvSpPr>
        <p:spPr>
          <a:xfrm>
            <a:off x="1821000" y="6038999"/>
            <a:ext cx="5355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smtClean="0"/>
              <a:t>10.12.2024                                               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180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99F9C61E-E36B-4AA1-9B32-253C81A9D207}"/>
              </a:ext>
            </a:extLst>
          </p:cNvPr>
          <p:cNvSpPr/>
          <p:nvPr/>
        </p:nvSpPr>
        <p:spPr>
          <a:xfrm>
            <a:off x="0" y="0"/>
            <a:ext cx="7532340" cy="6858000"/>
          </a:xfrm>
          <a:custGeom>
            <a:avLst/>
            <a:gdLst>
              <a:gd name="connsiteX0" fmla="*/ 0 w 4050000"/>
              <a:gd name="connsiteY0" fmla="*/ 0 h 6984000"/>
              <a:gd name="connsiteX1" fmla="*/ 4050000 w 4050000"/>
              <a:gd name="connsiteY1" fmla="*/ 0 h 6984000"/>
              <a:gd name="connsiteX2" fmla="*/ 4050000 w 4050000"/>
              <a:gd name="connsiteY2" fmla="*/ 6984000 h 6984000"/>
              <a:gd name="connsiteX3" fmla="*/ 0 w 4050000"/>
              <a:gd name="connsiteY3" fmla="*/ 6984000 h 6984000"/>
              <a:gd name="connsiteX4" fmla="*/ 0 w 4050000"/>
              <a:gd name="connsiteY4" fmla="*/ 0 h 6984000"/>
              <a:gd name="connsiteX0" fmla="*/ 0 w 7379940"/>
              <a:gd name="connsiteY0" fmla="*/ 15240 h 6999240"/>
              <a:gd name="connsiteX1" fmla="*/ 7379940 w 7379940"/>
              <a:gd name="connsiteY1" fmla="*/ 0 h 6999240"/>
              <a:gd name="connsiteX2" fmla="*/ 4050000 w 7379940"/>
              <a:gd name="connsiteY2" fmla="*/ 6999240 h 6999240"/>
              <a:gd name="connsiteX3" fmla="*/ 0 w 7379940"/>
              <a:gd name="connsiteY3" fmla="*/ 6999240 h 6999240"/>
              <a:gd name="connsiteX4" fmla="*/ 0 w 7379940"/>
              <a:gd name="connsiteY4" fmla="*/ 15240 h 6999240"/>
              <a:gd name="connsiteX0" fmla="*/ 0 w 7379940"/>
              <a:gd name="connsiteY0" fmla="*/ 15240 h 6999240"/>
              <a:gd name="connsiteX1" fmla="*/ 7379940 w 7379940"/>
              <a:gd name="connsiteY1" fmla="*/ 0 h 6999240"/>
              <a:gd name="connsiteX2" fmla="*/ 4598640 w 7379940"/>
              <a:gd name="connsiteY2" fmla="*/ 6999240 h 6999240"/>
              <a:gd name="connsiteX3" fmla="*/ 0 w 7379940"/>
              <a:gd name="connsiteY3" fmla="*/ 6999240 h 6999240"/>
              <a:gd name="connsiteX4" fmla="*/ 0 w 7379940"/>
              <a:gd name="connsiteY4" fmla="*/ 15240 h 6999240"/>
              <a:gd name="connsiteX0" fmla="*/ 0 w 7509480"/>
              <a:gd name="connsiteY0" fmla="*/ 38100 h 7022100"/>
              <a:gd name="connsiteX1" fmla="*/ 7509480 w 7509480"/>
              <a:gd name="connsiteY1" fmla="*/ 0 h 7022100"/>
              <a:gd name="connsiteX2" fmla="*/ 4598640 w 7509480"/>
              <a:gd name="connsiteY2" fmla="*/ 7022100 h 7022100"/>
              <a:gd name="connsiteX3" fmla="*/ 0 w 7509480"/>
              <a:gd name="connsiteY3" fmla="*/ 7022100 h 7022100"/>
              <a:gd name="connsiteX4" fmla="*/ 0 w 7509480"/>
              <a:gd name="connsiteY4" fmla="*/ 38100 h 7022100"/>
              <a:gd name="connsiteX0" fmla="*/ 0 w 7532340"/>
              <a:gd name="connsiteY0" fmla="*/ 0 h 6984000"/>
              <a:gd name="connsiteX1" fmla="*/ 7532340 w 7532340"/>
              <a:gd name="connsiteY1" fmla="*/ 7620 h 6984000"/>
              <a:gd name="connsiteX2" fmla="*/ 4598640 w 7532340"/>
              <a:gd name="connsiteY2" fmla="*/ 6984000 h 6984000"/>
              <a:gd name="connsiteX3" fmla="*/ 0 w 7532340"/>
              <a:gd name="connsiteY3" fmla="*/ 6984000 h 6984000"/>
              <a:gd name="connsiteX4" fmla="*/ 0 w 7532340"/>
              <a:gd name="connsiteY4" fmla="*/ 0 h 6984000"/>
              <a:gd name="connsiteX0" fmla="*/ 0 w 7532340"/>
              <a:gd name="connsiteY0" fmla="*/ 0 h 6984000"/>
              <a:gd name="connsiteX1" fmla="*/ 7532340 w 7532340"/>
              <a:gd name="connsiteY1" fmla="*/ 2770 h 6984000"/>
              <a:gd name="connsiteX2" fmla="*/ 4598640 w 7532340"/>
              <a:gd name="connsiteY2" fmla="*/ 6984000 h 6984000"/>
              <a:gd name="connsiteX3" fmla="*/ 0 w 7532340"/>
              <a:gd name="connsiteY3" fmla="*/ 6984000 h 6984000"/>
              <a:gd name="connsiteX4" fmla="*/ 0 w 7532340"/>
              <a:gd name="connsiteY4" fmla="*/ 0 h 698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32340" h="6984000">
                <a:moveTo>
                  <a:pt x="0" y="0"/>
                </a:moveTo>
                <a:lnTo>
                  <a:pt x="7532340" y="2770"/>
                </a:lnTo>
                <a:lnTo>
                  <a:pt x="4598640" y="6984000"/>
                </a:lnTo>
                <a:lnTo>
                  <a:pt x="0" y="6984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2">
            <a:extLst>
              <a:ext uri="{FF2B5EF4-FFF2-40B4-BE49-F238E27FC236}">
                <a16:creationId xmlns:a16="http://schemas.microsoft.com/office/drawing/2014/main" xmlns="" id="{5E22F419-5D2B-48E1-8D1A-A0588A1B8D01}"/>
              </a:ext>
            </a:extLst>
          </p:cNvPr>
          <p:cNvSpPr/>
          <p:nvPr/>
        </p:nvSpPr>
        <p:spPr>
          <a:xfrm>
            <a:off x="198253" y="188999"/>
            <a:ext cx="7067747" cy="6466633"/>
          </a:xfrm>
          <a:custGeom>
            <a:avLst/>
            <a:gdLst>
              <a:gd name="connsiteX0" fmla="*/ 0 w 4050000"/>
              <a:gd name="connsiteY0" fmla="*/ 0 h 6984000"/>
              <a:gd name="connsiteX1" fmla="*/ 4050000 w 4050000"/>
              <a:gd name="connsiteY1" fmla="*/ 0 h 6984000"/>
              <a:gd name="connsiteX2" fmla="*/ 4050000 w 4050000"/>
              <a:gd name="connsiteY2" fmla="*/ 6984000 h 6984000"/>
              <a:gd name="connsiteX3" fmla="*/ 0 w 4050000"/>
              <a:gd name="connsiteY3" fmla="*/ 6984000 h 6984000"/>
              <a:gd name="connsiteX4" fmla="*/ 0 w 4050000"/>
              <a:gd name="connsiteY4" fmla="*/ 0 h 6984000"/>
              <a:gd name="connsiteX0" fmla="*/ 0 w 7379940"/>
              <a:gd name="connsiteY0" fmla="*/ 15240 h 6999240"/>
              <a:gd name="connsiteX1" fmla="*/ 7379940 w 7379940"/>
              <a:gd name="connsiteY1" fmla="*/ 0 h 6999240"/>
              <a:gd name="connsiteX2" fmla="*/ 4050000 w 7379940"/>
              <a:gd name="connsiteY2" fmla="*/ 6999240 h 6999240"/>
              <a:gd name="connsiteX3" fmla="*/ 0 w 7379940"/>
              <a:gd name="connsiteY3" fmla="*/ 6999240 h 6999240"/>
              <a:gd name="connsiteX4" fmla="*/ 0 w 7379940"/>
              <a:gd name="connsiteY4" fmla="*/ 15240 h 6999240"/>
              <a:gd name="connsiteX0" fmla="*/ 0 w 7379940"/>
              <a:gd name="connsiteY0" fmla="*/ 15240 h 6999240"/>
              <a:gd name="connsiteX1" fmla="*/ 7379940 w 7379940"/>
              <a:gd name="connsiteY1" fmla="*/ 0 h 6999240"/>
              <a:gd name="connsiteX2" fmla="*/ 4598640 w 7379940"/>
              <a:gd name="connsiteY2" fmla="*/ 6999240 h 6999240"/>
              <a:gd name="connsiteX3" fmla="*/ 0 w 7379940"/>
              <a:gd name="connsiteY3" fmla="*/ 6999240 h 6999240"/>
              <a:gd name="connsiteX4" fmla="*/ 0 w 7379940"/>
              <a:gd name="connsiteY4" fmla="*/ 15240 h 6999240"/>
              <a:gd name="connsiteX0" fmla="*/ 0 w 7509480"/>
              <a:gd name="connsiteY0" fmla="*/ 38100 h 7022100"/>
              <a:gd name="connsiteX1" fmla="*/ 7509480 w 7509480"/>
              <a:gd name="connsiteY1" fmla="*/ 0 h 7022100"/>
              <a:gd name="connsiteX2" fmla="*/ 4598640 w 7509480"/>
              <a:gd name="connsiteY2" fmla="*/ 7022100 h 7022100"/>
              <a:gd name="connsiteX3" fmla="*/ 0 w 7509480"/>
              <a:gd name="connsiteY3" fmla="*/ 7022100 h 7022100"/>
              <a:gd name="connsiteX4" fmla="*/ 0 w 7509480"/>
              <a:gd name="connsiteY4" fmla="*/ 38100 h 7022100"/>
              <a:gd name="connsiteX0" fmla="*/ 0 w 7532340"/>
              <a:gd name="connsiteY0" fmla="*/ 0 h 6984000"/>
              <a:gd name="connsiteX1" fmla="*/ 7532340 w 7532340"/>
              <a:gd name="connsiteY1" fmla="*/ 7620 h 6984000"/>
              <a:gd name="connsiteX2" fmla="*/ 4598640 w 7532340"/>
              <a:gd name="connsiteY2" fmla="*/ 6984000 h 6984000"/>
              <a:gd name="connsiteX3" fmla="*/ 0 w 7532340"/>
              <a:gd name="connsiteY3" fmla="*/ 6984000 h 6984000"/>
              <a:gd name="connsiteX4" fmla="*/ 0 w 7532340"/>
              <a:gd name="connsiteY4" fmla="*/ 0 h 6984000"/>
              <a:gd name="connsiteX0" fmla="*/ 0 w 7532340"/>
              <a:gd name="connsiteY0" fmla="*/ 0 h 6984000"/>
              <a:gd name="connsiteX1" fmla="*/ 7532340 w 7532340"/>
              <a:gd name="connsiteY1" fmla="*/ 2770 h 6984000"/>
              <a:gd name="connsiteX2" fmla="*/ 4598640 w 7532340"/>
              <a:gd name="connsiteY2" fmla="*/ 6984000 h 6984000"/>
              <a:gd name="connsiteX3" fmla="*/ 0 w 7532340"/>
              <a:gd name="connsiteY3" fmla="*/ 6984000 h 6984000"/>
              <a:gd name="connsiteX4" fmla="*/ 0 w 7532340"/>
              <a:gd name="connsiteY4" fmla="*/ 0 h 698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32340" h="6984000">
                <a:moveTo>
                  <a:pt x="0" y="0"/>
                </a:moveTo>
                <a:lnTo>
                  <a:pt x="7532340" y="2770"/>
                </a:lnTo>
                <a:lnTo>
                  <a:pt x="4598640" y="6984000"/>
                </a:lnTo>
                <a:lnTo>
                  <a:pt x="0" y="6984000"/>
                </a:lnTo>
                <a:lnTo>
                  <a:pt x="0" y="0"/>
                </a:lnTo>
                <a:close/>
              </a:path>
            </a:pathLst>
          </a:cu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039A666-5B41-4C6D-A82D-3ACFD2D2B24F}"/>
              </a:ext>
            </a:extLst>
          </p:cNvPr>
          <p:cNvSpPr txBox="1"/>
          <p:nvPr/>
        </p:nvSpPr>
        <p:spPr>
          <a:xfrm>
            <a:off x="8886000" y="2018434"/>
            <a:ext cx="25839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 </a:t>
            </a:r>
            <a:endParaRPr lang="ru-RU" sz="2000" b="1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72B9984D-717D-4CD5-9EC5-EC2B227A0079}"/>
              </a:ext>
            </a:extLst>
          </p:cNvPr>
          <p:cNvSpPr/>
          <p:nvPr/>
        </p:nvSpPr>
        <p:spPr>
          <a:xfrm>
            <a:off x="8886000" y="2402669"/>
            <a:ext cx="32139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55B42D17-99DA-41C3-83E3-245A55B4E28B}"/>
              </a:ext>
            </a:extLst>
          </p:cNvPr>
          <p:cNvSpPr txBox="1"/>
          <p:nvPr/>
        </p:nvSpPr>
        <p:spPr>
          <a:xfrm>
            <a:off x="8085967" y="954000"/>
            <a:ext cx="25839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 </a:t>
            </a:r>
            <a:endParaRPr lang="ru-RU" sz="2000" b="1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457C0931-3A9A-44A2-B182-93EDB0CF011F}"/>
              </a:ext>
            </a:extLst>
          </p:cNvPr>
          <p:cNvSpPr/>
          <p:nvPr/>
        </p:nvSpPr>
        <p:spPr>
          <a:xfrm>
            <a:off x="8074996" y="4843496"/>
            <a:ext cx="32139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24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7536000" y="1134000"/>
            <a:ext cx="3690000" cy="4893647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Cambria" pitchFamily="18" charset="0"/>
                <a:ea typeface="Calibri" pitchFamily="34" charset="0"/>
                <a:cs typeface="Times New Roman" pitchFamily="18" charset="0"/>
              </a:rPr>
              <a:t>Подготовка и проведение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Cambria" pitchFamily="18" charset="0"/>
                <a:ea typeface="Calibri" pitchFamily="34" charset="0"/>
                <a:cs typeface="Times New Roman" pitchFamily="18" charset="0"/>
              </a:rPr>
              <a:t>Международной конференции по проблемам обеспечения преемственности и непрерывности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Cambria" pitchFamily="18" charset="0"/>
                <a:ea typeface="Calibri" pitchFamily="34" charset="0"/>
                <a:cs typeface="Times New Roman" pitchFamily="18" charset="0"/>
              </a:rPr>
              <a:t>профессионального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Cambria" pitchFamily="18" charset="0"/>
                <a:ea typeface="Calibri" pitchFamily="34" charset="0"/>
                <a:cs typeface="Times New Roman" pitchFamily="18" charset="0"/>
              </a:rPr>
              <a:t>образования (школа, колледж, высшее, послевузовское )  по направлению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Cambria" pitchFamily="18" charset="0"/>
                <a:ea typeface="Calibri" pitchFamily="34" charset="0"/>
                <a:cs typeface="Times New Roman" pitchFamily="18" charset="0"/>
              </a:rPr>
              <a:t>«Искусство» (март 2025)</a:t>
            </a:r>
            <a:endParaRPr lang="ru-RU" sz="2400" dirty="0" smtClean="0">
              <a:latin typeface="Cambria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86478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A0875FF-F6F1-4C90-BD98-F73FBD215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1000" y="279000"/>
            <a:ext cx="6570000" cy="6075000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ru-RU" dirty="0" smtClean="0">
                <a:latin typeface="Cambria" pitchFamily="18" charset="0"/>
              </a:rPr>
              <a:t>Проведение круглых столов, </a:t>
            </a:r>
            <a:r>
              <a:rPr lang="ru-RU" dirty="0" err="1" smtClean="0">
                <a:latin typeface="Cambria" pitchFamily="18" charset="0"/>
              </a:rPr>
              <a:t>форсайт</a:t>
            </a:r>
            <a:r>
              <a:rPr lang="ru-RU" dirty="0" smtClean="0">
                <a:latin typeface="Cambria" pitchFamily="18" charset="0"/>
              </a:rPr>
              <a:t>- сессий, семинаров по актуальным проблемам высшего и послевузовского образования по направлению «Искусство»</a:t>
            </a:r>
            <a:endParaRPr lang="ru-RU" dirty="0">
              <a:latin typeface="Cambria" pitchFamily="18" charset="0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83070462-F1D6-4732-A9A1-3DF82792B0FB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DE4C6136-4052-43D7-8E4F-C460DA6511B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4D78447D-9E33-4148-88E8-F882697767F1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D3B29901-C541-4FD2-ADF4-7AADF8850DBB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072442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олилиния: фигура 19">
            <a:extLst>
              <a:ext uri="{FF2B5EF4-FFF2-40B4-BE49-F238E27FC236}">
                <a16:creationId xmlns:a16="http://schemas.microsoft.com/office/drawing/2014/main" xmlns="" id="{0C370953-F495-4EB6-B835-70A5E7B3F6EE}"/>
              </a:ext>
            </a:extLst>
          </p:cNvPr>
          <p:cNvSpPr/>
          <p:nvPr/>
        </p:nvSpPr>
        <p:spPr>
          <a:xfrm rot="10800000">
            <a:off x="0" y="-56832"/>
            <a:ext cx="8571000" cy="425832"/>
          </a:xfrm>
          <a:custGeom>
            <a:avLst/>
            <a:gdLst>
              <a:gd name="connsiteX0" fmla="*/ 7512001 w 7512001"/>
              <a:gd name="connsiteY0" fmla="*/ 6976184 h 6976184"/>
              <a:gd name="connsiteX1" fmla="*/ 7471158 w 7512001"/>
              <a:gd name="connsiteY1" fmla="*/ 6914835 h 6976184"/>
              <a:gd name="connsiteX2" fmla="*/ 0 w 7512001"/>
              <a:gd name="connsiteY2" fmla="*/ 6914835 h 6976184"/>
              <a:gd name="connsiteX3" fmla="*/ 2882430 w 7512001"/>
              <a:gd name="connsiteY3" fmla="*/ 0 h 6976184"/>
              <a:gd name="connsiteX4" fmla="*/ 2920480 w 7512001"/>
              <a:gd name="connsiteY4" fmla="*/ 56832 h 6976184"/>
              <a:gd name="connsiteX5" fmla="*/ 7512001 w 7512001"/>
              <a:gd name="connsiteY5" fmla="*/ 56832 h 6976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512001" h="6976184">
                <a:moveTo>
                  <a:pt x="7512001" y="6976184"/>
                </a:moveTo>
                <a:lnTo>
                  <a:pt x="7471158" y="6914835"/>
                </a:lnTo>
                <a:lnTo>
                  <a:pt x="0" y="6914835"/>
                </a:lnTo>
                <a:lnTo>
                  <a:pt x="2882430" y="0"/>
                </a:lnTo>
                <a:lnTo>
                  <a:pt x="2920480" y="56832"/>
                </a:lnTo>
                <a:lnTo>
                  <a:pt x="7512001" y="56832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ru-RU" dirty="0"/>
              <a:t>Ф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62FFD0F1-A8A3-42C9-B720-DC92A4B978A6}"/>
              </a:ext>
            </a:extLst>
          </p:cNvPr>
          <p:cNvSpPr/>
          <p:nvPr/>
        </p:nvSpPr>
        <p:spPr>
          <a:xfrm>
            <a:off x="-1" y="2484000"/>
            <a:ext cx="4386001" cy="1450571"/>
          </a:xfrm>
          <a:custGeom>
            <a:avLst/>
            <a:gdLst>
              <a:gd name="connsiteX0" fmla="*/ 0 w 4386001"/>
              <a:gd name="connsiteY0" fmla="*/ 0 h 865933"/>
              <a:gd name="connsiteX1" fmla="*/ 4386001 w 4386001"/>
              <a:gd name="connsiteY1" fmla="*/ 0 h 865933"/>
              <a:gd name="connsiteX2" fmla="*/ 4386001 w 4386001"/>
              <a:gd name="connsiteY2" fmla="*/ 865933 h 865933"/>
              <a:gd name="connsiteX3" fmla="*/ 0 w 4386001"/>
              <a:gd name="connsiteY3" fmla="*/ 865933 h 865933"/>
              <a:gd name="connsiteX4" fmla="*/ 0 w 4386001"/>
              <a:gd name="connsiteY4" fmla="*/ 0 h 865933"/>
              <a:gd name="connsiteX0" fmla="*/ 0 w 4386001"/>
              <a:gd name="connsiteY0" fmla="*/ 0 h 865933"/>
              <a:gd name="connsiteX1" fmla="*/ 4386001 w 4386001"/>
              <a:gd name="connsiteY1" fmla="*/ 0 h 865933"/>
              <a:gd name="connsiteX2" fmla="*/ 3547801 w 4386001"/>
              <a:gd name="connsiteY2" fmla="*/ 865933 h 865933"/>
              <a:gd name="connsiteX3" fmla="*/ 0 w 4386001"/>
              <a:gd name="connsiteY3" fmla="*/ 865933 h 865933"/>
              <a:gd name="connsiteX4" fmla="*/ 0 w 4386001"/>
              <a:gd name="connsiteY4" fmla="*/ 0 h 86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86001" h="865933">
                <a:moveTo>
                  <a:pt x="0" y="0"/>
                </a:moveTo>
                <a:lnTo>
                  <a:pt x="4386001" y="0"/>
                </a:lnTo>
                <a:lnTo>
                  <a:pt x="3547801" y="865933"/>
                </a:lnTo>
                <a:lnTo>
                  <a:pt x="0" y="86593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17B0A06D-BE18-42F6-B6FD-5711770E378C}"/>
              </a:ext>
            </a:extLst>
          </p:cNvPr>
          <p:cNvSpPr txBox="1"/>
          <p:nvPr/>
        </p:nvSpPr>
        <p:spPr>
          <a:xfrm>
            <a:off x="314723" y="2709000"/>
            <a:ext cx="57812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latin typeface="Cambria" pitchFamily="18" charset="0"/>
              </a:rPr>
              <a:t>Спасибо</a:t>
            </a:r>
          </a:p>
        </p:txBody>
      </p:sp>
    </p:spTree>
    <p:extLst>
      <p:ext uri="{BB962C8B-B14F-4D97-AF65-F5344CB8AC3E}">
        <p14:creationId xmlns:p14="http://schemas.microsoft.com/office/powerpoint/2010/main" val="1628569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ED43E661-D69B-4EC6-8FFE-EB226B9C184A}"/>
              </a:ext>
            </a:extLst>
          </p:cNvPr>
          <p:cNvSpPr/>
          <p:nvPr/>
        </p:nvSpPr>
        <p:spPr>
          <a:xfrm rot="1363364">
            <a:off x="5415611" y="2827379"/>
            <a:ext cx="569591" cy="4422544"/>
          </a:xfrm>
          <a:custGeom>
            <a:avLst/>
            <a:gdLst>
              <a:gd name="connsiteX0" fmla="*/ 0 w 540000"/>
              <a:gd name="connsiteY0" fmla="*/ 0 h 5400000"/>
              <a:gd name="connsiteX1" fmla="*/ 540000 w 540000"/>
              <a:gd name="connsiteY1" fmla="*/ 0 h 5400000"/>
              <a:gd name="connsiteX2" fmla="*/ 540000 w 540000"/>
              <a:gd name="connsiteY2" fmla="*/ 5400000 h 5400000"/>
              <a:gd name="connsiteX3" fmla="*/ 0 w 540000"/>
              <a:gd name="connsiteY3" fmla="*/ 5400000 h 5400000"/>
              <a:gd name="connsiteX4" fmla="*/ 0 w 540000"/>
              <a:gd name="connsiteY4" fmla="*/ 0 h 5400000"/>
              <a:gd name="connsiteX0" fmla="*/ 32 w 540000"/>
              <a:gd name="connsiteY0" fmla="*/ 222006 h 5400000"/>
              <a:gd name="connsiteX1" fmla="*/ 540000 w 540000"/>
              <a:gd name="connsiteY1" fmla="*/ 0 h 5400000"/>
              <a:gd name="connsiteX2" fmla="*/ 540000 w 540000"/>
              <a:gd name="connsiteY2" fmla="*/ 5400000 h 5400000"/>
              <a:gd name="connsiteX3" fmla="*/ 0 w 540000"/>
              <a:gd name="connsiteY3" fmla="*/ 5400000 h 5400000"/>
              <a:gd name="connsiteX4" fmla="*/ 32 w 540000"/>
              <a:gd name="connsiteY4" fmla="*/ 222006 h 5400000"/>
              <a:gd name="connsiteX0" fmla="*/ 32 w 569591"/>
              <a:gd name="connsiteY0" fmla="*/ 222006 h 5400000"/>
              <a:gd name="connsiteX1" fmla="*/ 540000 w 569591"/>
              <a:gd name="connsiteY1" fmla="*/ 0 h 5400000"/>
              <a:gd name="connsiteX2" fmla="*/ 569591 w 569591"/>
              <a:gd name="connsiteY2" fmla="*/ 5094866 h 5400000"/>
              <a:gd name="connsiteX3" fmla="*/ 0 w 569591"/>
              <a:gd name="connsiteY3" fmla="*/ 5400000 h 5400000"/>
              <a:gd name="connsiteX4" fmla="*/ 32 w 569591"/>
              <a:gd name="connsiteY4" fmla="*/ 222006 h 54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9591" h="5400000">
                <a:moveTo>
                  <a:pt x="32" y="222006"/>
                </a:moveTo>
                <a:lnTo>
                  <a:pt x="540000" y="0"/>
                </a:lnTo>
                <a:lnTo>
                  <a:pt x="569591" y="5094866"/>
                </a:lnTo>
                <a:lnTo>
                  <a:pt x="0" y="5400000"/>
                </a:lnTo>
                <a:cubicBezTo>
                  <a:pt x="11" y="3674002"/>
                  <a:pt x="21" y="1948004"/>
                  <a:pt x="32" y="222006"/>
                </a:cubicBez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0E6B8E0E-916E-446C-8132-93622B2B0F73}"/>
              </a:ext>
            </a:extLst>
          </p:cNvPr>
          <p:cNvSpPr/>
          <p:nvPr/>
        </p:nvSpPr>
        <p:spPr>
          <a:xfrm rot="1363364">
            <a:off x="7198910" y="-421810"/>
            <a:ext cx="540000" cy="5176884"/>
          </a:xfrm>
          <a:custGeom>
            <a:avLst/>
            <a:gdLst>
              <a:gd name="connsiteX0" fmla="*/ 0 w 540000"/>
              <a:gd name="connsiteY0" fmla="*/ 0 h 5400000"/>
              <a:gd name="connsiteX1" fmla="*/ 540000 w 540000"/>
              <a:gd name="connsiteY1" fmla="*/ 0 h 5400000"/>
              <a:gd name="connsiteX2" fmla="*/ 540000 w 540000"/>
              <a:gd name="connsiteY2" fmla="*/ 5400000 h 5400000"/>
              <a:gd name="connsiteX3" fmla="*/ 0 w 540000"/>
              <a:gd name="connsiteY3" fmla="*/ 5400000 h 5400000"/>
              <a:gd name="connsiteX4" fmla="*/ 0 w 540000"/>
              <a:gd name="connsiteY4" fmla="*/ 0 h 5400000"/>
              <a:gd name="connsiteX0" fmla="*/ 0 w 540000"/>
              <a:gd name="connsiteY0" fmla="*/ 0 h 5400000"/>
              <a:gd name="connsiteX1" fmla="*/ 540000 w 540000"/>
              <a:gd name="connsiteY1" fmla="*/ 0 h 5400000"/>
              <a:gd name="connsiteX2" fmla="*/ 483936 w 540000"/>
              <a:gd name="connsiteY2" fmla="*/ 5266123 h 5400000"/>
              <a:gd name="connsiteX3" fmla="*/ 0 w 540000"/>
              <a:gd name="connsiteY3" fmla="*/ 5400000 h 5400000"/>
              <a:gd name="connsiteX4" fmla="*/ 0 w 540000"/>
              <a:gd name="connsiteY4" fmla="*/ 0 h 5400000"/>
              <a:gd name="connsiteX0" fmla="*/ 0 w 540000"/>
              <a:gd name="connsiteY0" fmla="*/ 0 h 5400000"/>
              <a:gd name="connsiteX1" fmla="*/ 540000 w 540000"/>
              <a:gd name="connsiteY1" fmla="*/ 0 h 5400000"/>
              <a:gd name="connsiteX2" fmla="*/ 457468 w 540000"/>
              <a:gd name="connsiteY2" fmla="*/ 5215249 h 5400000"/>
              <a:gd name="connsiteX3" fmla="*/ 0 w 540000"/>
              <a:gd name="connsiteY3" fmla="*/ 5400000 h 5400000"/>
              <a:gd name="connsiteX4" fmla="*/ 0 w 540000"/>
              <a:gd name="connsiteY4" fmla="*/ 0 h 5400000"/>
              <a:gd name="connsiteX0" fmla="*/ 0 w 540000"/>
              <a:gd name="connsiteY0" fmla="*/ 0 h 5400000"/>
              <a:gd name="connsiteX1" fmla="*/ 540000 w 540000"/>
              <a:gd name="connsiteY1" fmla="*/ 0 h 5400000"/>
              <a:gd name="connsiteX2" fmla="*/ 463701 w 540000"/>
              <a:gd name="connsiteY2" fmla="*/ 5217802 h 5400000"/>
              <a:gd name="connsiteX3" fmla="*/ 0 w 540000"/>
              <a:gd name="connsiteY3" fmla="*/ 5400000 h 5400000"/>
              <a:gd name="connsiteX4" fmla="*/ 0 w 540000"/>
              <a:gd name="connsiteY4" fmla="*/ 0 h 5400000"/>
              <a:gd name="connsiteX0" fmla="*/ 0 w 540000"/>
              <a:gd name="connsiteY0" fmla="*/ 0 h 5400000"/>
              <a:gd name="connsiteX1" fmla="*/ 540000 w 540000"/>
              <a:gd name="connsiteY1" fmla="*/ 0 h 5400000"/>
              <a:gd name="connsiteX2" fmla="*/ 467531 w 540000"/>
              <a:gd name="connsiteY2" fmla="*/ 5208453 h 5400000"/>
              <a:gd name="connsiteX3" fmla="*/ 0 w 540000"/>
              <a:gd name="connsiteY3" fmla="*/ 5400000 h 5400000"/>
              <a:gd name="connsiteX4" fmla="*/ 0 w 540000"/>
              <a:gd name="connsiteY4" fmla="*/ 0 h 5400000"/>
              <a:gd name="connsiteX0" fmla="*/ 0 w 540000"/>
              <a:gd name="connsiteY0" fmla="*/ 0 h 5400000"/>
              <a:gd name="connsiteX1" fmla="*/ 540000 w 540000"/>
              <a:gd name="connsiteY1" fmla="*/ 0 h 5400000"/>
              <a:gd name="connsiteX2" fmla="*/ 465692 w 540000"/>
              <a:gd name="connsiteY2" fmla="*/ 5204060 h 5400000"/>
              <a:gd name="connsiteX3" fmla="*/ 0 w 540000"/>
              <a:gd name="connsiteY3" fmla="*/ 5400000 h 5400000"/>
              <a:gd name="connsiteX4" fmla="*/ 0 w 540000"/>
              <a:gd name="connsiteY4" fmla="*/ 0 h 5400000"/>
              <a:gd name="connsiteX0" fmla="*/ 15764 w 540000"/>
              <a:gd name="connsiteY0" fmla="*/ 219317 h 5400000"/>
              <a:gd name="connsiteX1" fmla="*/ 540000 w 540000"/>
              <a:gd name="connsiteY1" fmla="*/ 0 h 5400000"/>
              <a:gd name="connsiteX2" fmla="*/ 465692 w 540000"/>
              <a:gd name="connsiteY2" fmla="*/ 5204060 h 5400000"/>
              <a:gd name="connsiteX3" fmla="*/ 0 w 540000"/>
              <a:gd name="connsiteY3" fmla="*/ 5400000 h 5400000"/>
              <a:gd name="connsiteX4" fmla="*/ 15764 w 540000"/>
              <a:gd name="connsiteY4" fmla="*/ 219317 h 54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0000" h="5400000">
                <a:moveTo>
                  <a:pt x="15764" y="219317"/>
                </a:moveTo>
                <a:lnTo>
                  <a:pt x="540000" y="0"/>
                </a:lnTo>
                <a:lnTo>
                  <a:pt x="465692" y="5204060"/>
                </a:lnTo>
                <a:lnTo>
                  <a:pt x="0" y="5400000"/>
                </a:lnTo>
                <a:cubicBezTo>
                  <a:pt x="5255" y="3673106"/>
                  <a:pt x="10509" y="1946211"/>
                  <a:pt x="15764" y="21931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Равнобедренный треугольник 6">
            <a:extLst>
              <a:ext uri="{FF2B5EF4-FFF2-40B4-BE49-F238E27FC236}">
                <a16:creationId xmlns:a16="http://schemas.microsoft.com/office/drawing/2014/main" xmlns="" id="{5DF29FB0-2825-4E75-80D6-FDFD8999BD20}"/>
              </a:ext>
            </a:extLst>
          </p:cNvPr>
          <p:cNvSpPr/>
          <p:nvPr/>
        </p:nvSpPr>
        <p:spPr>
          <a:xfrm>
            <a:off x="10437953" y="2895321"/>
            <a:ext cx="1733937" cy="396267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6ECB0B55-440E-4270-872B-E946489FCA45}"/>
              </a:ext>
            </a:extLst>
          </p:cNvPr>
          <p:cNvSpPr/>
          <p:nvPr/>
        </p:nvSpPr>
        <p:spPr>
          <a:xfrm>
            <a:off x="921000" y="5230228"/>
            <a:ext cx="9090000" cy="134877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err="1" smtClean="0">
                <a:solidFill>
                  <a:schemeClr val="tx1"/>
                </a:solidFill>
                <a:latin typeface="Cambria" panose="02040503050406030204" pitchFamily="18" charset="0"/>
              </a:rPr>
              <a:t>Гизатова</a:t>
            </a:r>
            <a:r>
              <a:rPr lang="ru-RU" sz="3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 Г.Б. – секретарь УМО РУМС </a:t>
            </a:r>
            <a:endParaRPr lang="ru-RU" sz="3200" b="1" dirty="0">
              <a:latin typeface="Cambria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17B0A06D-BE18-42F6-B6FD-5711770E378C}"/>
              </a:ext>
            </a:extLst>
          </p:cNvPr>
          <p:cNvSpPr txBox="1"/>
          <p:nvPr/>
        </p:nvSpPr>
        <p:spPr>
          <a:xfrm>
            <a:off x="111402" y="1029001"/>
            <a:ext cx="59845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427F8736-D3AC-431F-8BBE-11645CBFC1B7}"/>
              </a:ext>
            </a:extLst>
          </p:cNvPr>
          <p:cNvSpPr txBox="1"/>
          <p:nvPr/>
        </p:nvSpPr>
        <p:spPr>
          <a:xfrm>
            <a:off x="921000" y="457238"/>
            <a:ext cx="9090000" cy="37856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k-KZ" sz="4800" dirty="0">
                <a:latin typeface="Cambria" panose="02040503050406030204" pitchFamily="18" charset="0"/>
              </a:rPr>
              <a:t>Утверждение </a:t>
            </a:r>
            <a:endParaRPr lang="kk-KZ" sz="4800" dirty="0" smtClean="0">
              <a:latin typeface="Cambria" panose="02040503050406030204" pitchFamily="18" charset="0"/>
            </a:endParaRPr>
          </a:p>
          <a:p>
            <a:pPr algn="ctr"/>
            <a:r>
              <a:rPr lang="kk-KZ" sz="4800" dirty="0" smtClean="0">
                <a:latin typeface="Cambria" panose="02040503050406030204" pitchFamily="18" charset="0"/>
              </a:rPr>
              <a:t>плана </a:t>
            </a:r>
            <a:r>
              <a:rPr lang="kk-KZ" sz="4800" dirty="0">
                <a:latin typeface="Cambria" panose="02040503050406030204" pitchFamily="18" charset="0"/>
              </a:rPr>
              <a:t>работы и </a:t>
            </a:r>
            <a:r>
              <a:rPr lang="kk-KZ" sz="4800" dirty="0" smtClean="0">
                <a:latin typeface="Cambria" panose="02040503050406030204" pitchFamily="18" charset="0"/>
              </a:rPr>
              <a:t>перспективы деятельности </a:t>
            </a:r>
            <a:r>
              <a:rPr lang="kk-KZ" sz="4800" dirty="0">
                <a:latin typeface="Cambria" panose="02040503050406030204" pitchFamily="18" charset="0"/>
              </a:rPr>
              <a:t>УМО РУМС по направлению «Искусство» на 2024-2025 уч. год</a:t>
            </a:r>
            <a:endParaRPr lang="ru-RU" sz="4800" dirty="0">
              <a:latin typeface="Cambria" panose="02040503050406030204" pitchFamily="18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01D80F55-55DC-4407-82C1-96456F1687E4}"/>
              </a:ext>
            </a:extLst>
          </p:cNvPr>
          <p:cNvSpPr/>
          <p:nvPr/>
        </p:nvSpPr>
        <p:spPr>
          <a:xfrm>
            <a:off x="372447" y="2394000"/>
            <a:ext cx="4384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5B2A515E-8994-46E5-928C-D269B443311E}"/>
              </a:ext>
            </a:extLst>
          </p:cNvPr>
          <p:cNvSpPr/>
          <p:nvPr/>
        </p:nvSpPr>
        <p:spPr>
          <a:xfrm>
            <a:off x="1906062" y="5440906"/>
            <a:ext cx="58099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5B2A515E-8994-46E5-928C-D269B443311E}"/>
              </a:ext>
            </a:extLst>
          </p:cNvPr>
          <p:cNvSpPr/>
          <p:nvPr/>
        </p:nvSpPr>
        <p:spPr>
          <a:xfrm>
            <a:off x="2058462" y="5593306"/>
            <a:ext cx="58099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4539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Шестиугольник 39">
            <a:extLst>
              <a:ext uri="{FF2B5EF4-FFF2-40B4-BE49-F238E27FC236}">
                <a16:creationId xmlns:a16="http://schemas.microsoft.com/office/drawing/2014/main" xmlns="" id="{0B111486-262E-435B-B4B7-37442DEE4097}"/>
              </a:ext>
            </a:extLst>
          </p:cNvPr>
          <p:cNvSpPr/>
          <p:nvPr/>
        </p:nvSpPr>
        <p:spPr>
          <a:xfrm>
            <a:off x="7184161" y="1664934"/>
            <a:ext cx="4446839" cy="1629066"/>
          </a:xfrm>
          <a:prstGeom prst="hexagon">
            <a:avLst/>
          </a:prstGeom>
          <a:solidFill>
            <a:schemeClr val="accent2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latin typeface="Cambria" pitchFamily="18" charset="0"/>
              </a:rPr>
              <a:t>54 представителя из </a:t>
            </a:r>
            <a:r>
              <a:rPr lang="ru-RU" sz="3600" dirty="0" smtClean="0">
                <a:solidFill>
                  <a:schemeClr val="tx1"/>
                </a:solidFill>
                <a:latin typeface="Cambria" pitchFamily="18" charset="0"/>
              </a:rPr>
              <a:t> 21 ОВПО </a:t>
            </a:r>
            <a:endParaRPr lang="ru-RU" sz="3600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0E6B8E0E-916E-446C-8132-93622B2B0F73}"/>
              </a:ext>
            </a:extLst>
          </p:cNvPr>
          <p:cNvSpPr/>
          <p:nvPr/>
        </p:nvSpPr>
        <p:spPr>
          <a:xfrm rot="1363364">
            <a:off x="6394095" y="-354265"/>
            <a:ext cx="511263" cy="5141117"/>
          </a:xfrm>
          <a:custGeom>
            <a:avLst/>
            <a:gdLst>
              <a:gd name="connsiteX0" fmla="*/ 0 w 540000"/>
              <a:gd name="connsiteY0" fmla="*/ 0 h 5400000"/>
              <a:gd name="connsiteX1" fmla="*/ 540000 w 540000"/>
              <a:gd name="connsiteY1" fmla="*/ 0 h 5400000"/>
              <a:gd name="connsiteX2" fmla="*/ 540000 w 540000"/>
              <a:gd name="connsiteY2" fmla="*/ 5400000 h 5400000"/>
              <a:gd name="connsiteX3" fmla="*/ 0 w 540000"/>
              <a:gd name="connsiteY3" fmla="*/ 5400000 h 5400000"/>
              <a:gd name="connsiteX4" fmla="*/ 0 w 540000"/>
              <a:gd name="connsiteY4" fmla="*/ 0 h 5400000"/>
              <a:gd name="connsiteX0" fmla="*/ 0 w 540000"/>
              <a:gd name="connsiteY0" fmla="*/ 0 h 5400000"/>
              <a:gd name="connsiteX1" fmla="*/ 540000 w 540000"/>
              <a:gd name="connsiteY1" fmla="*/ 0 h 5400000"/>
              <a:gd name="connsiteX2" fmla="*/ 483936 w 540000"/>
              <a:gd name="connsiteY2" fmla="*/ 5266123 h 5400000"/>
              <a:gd name="connsiteX3" fmla="*/ 0 w 540000"/>
              <a:gd name="connsiteY3" fmla="*/ 5400000 h 5400000"/>
              <a:gd name="connsiteX4" fmla="*/ 0 w 540000"/>
              <a:gd name="connsiteY4" fmla="*/ 0 h 5400000"/>
              <a:gd name="connsiteX0" fmla="*/ 0 w 540000"/>
              <a:gd name="connsiteY0" fmla="*/ 0 h 5400000"/>
              <a:gd name="connsiteX1" fmla="*/ 540000 w 540000"/>
              <a:gd name="connsiteY1" fmla="*/ 0 h 5400000"/>
              <a:gd name="connsiteX2" fmla="*/ 457468 w 540000"/>
              <a:gd name="connsiteY2" fmla="*/ 5215249 h 5400000"/>
              <a:gd name="connsiteX3" fmla="*/ 0 w 540000"/>
              <a:gd name="connsiteY3" fmla="*/ 5400000 h 5400000"/>
              <a:gd name="connsiteX4" fmla="*/ 0 w 540000"/>
              <a:gd name="connsiteY4" fmla="*/ 0 h 5400000"/>
              <a:gd name="connsiteX0" fmla="*/ 0 w 540000"/>
              <a:gd name="connsiteY0" fmla="*/ 0 h 5400000"/>
              <a:gd name="connsiteX1" fmla="*/ 540000 w 540000"/>
              <a:gd name="connsiteY1" fmla="*/ 0 h 5400000"/>
              <a:gd name="connsiteX2" fmla="*/ 463701 w 540000"/>
              <a:gd name="connsiteY2" fmla="*/ 5217802 h 5400000"/>
              <a:gd name="connsiteX3" fmla="*/ 0 w 540000"/>
              <a:gd name="connsiteY3" fmla="*/ 5400000 h 5400000"/>
              <a:gd name="connsiteX4" fmla="*/ 0 w 540000"/>
              <a:gd name="connsiteY4" fmla="*/ 0 h 5400000"/>
              <a:gd name="connsiteX0" fmla="*/ 0 w 540000"/>
              <a:gd name="connsiteY0" fmla="*/ 0 h 5400000"/>
              <a:gd name="connsiteX1" fmla="*/ 540000 w 540000"/>
              <a:gd name="connsiteY1" fmla="*/ 0 h 5400000"/>
              <a:gd name="connsiteX2" fmla="*/ 467531 w 540000"/>
              <a:gd name="connsiteY2" fmla="*/ 5208453 h 5400000"/>
              <a:gd name="connsiteX3" fmla="*/ 0 w 540000"/>
              <a:gd name="connsiteY3" fmla="*/ 5400000 h 5400000"/>
              <a:gd name="connsiteX4" fmla="*/ 0 w 540000"/>
              <a:gd name="connsiteY4" fmla="*/ 0 h 5400000"/>
              <a:gd name="connsiteX0" fmla="*/ 0 w 540000"/>
              <a:gd name="connsiteY0" fmla="*/ 0 h 5400000"/>
              <a:gd name="connsiteX1" fmla="*/ 540000 w 540000"/>
              <a:gd name="connsiteY1" fmla="*/ 0 h 5400000"/>
              <a:gd name="connsiteX2" fmla="*/ 465692 w 540000"/>
              <a:gd name="connsiteY2" fmla="*/ 5204060 h 5400000"/>
              <a:gd name="connsiteX3" fmla="*/ 0 w 540000"/>
              <a:gd name="connsiteY3" fmla="*/ 5400000 h 5400000"/>
              <a:gd name="connsiteX4" fmla="*/ 0 w 540000"/>
              <a:gd name="connsiteY4" fmla="*/ 0 h 5400000"/>
              <a:gd name="connsiteX0" fmla="*/ 36158 w 540000"/>
              <a:gd name="connsiteY0" fmla="*/ 233622 h 5400000"/>
              <a:gd name="connsiteX1" fmla="*/ 540000 w 540000"/>
              <a:gd name="connsiteY1" fmla="*/ 0 h 5400000"/>
              <a:gd name="connsiteX2" fmla="*/ 465692 w 540000"/>
              <a:gd name="connsiteY2" fmla="*/ 5204060 h 5400000"/>
              <a:gd name="connsiteX3" fmla="*/ 0 w 540000"/>
              <a:gd name="connsiteY3" fmla="*/ 5400000 h 5400000"/>
              <a:gd name="connsiteX4" fmla="*/ 36158 w 540000"/>
              <a:gd name="connsiteY4" fmla="*/ 233622 h 5400000"/>
              <a:gd name="connsiteX0" fmla="*/ 21991 w 540000"/>
              <a:gd name="connsiteY0" fmla="*/ 232632 h 5400000"/>
              <a:gd name="connsiteX1" fmla="*/ 540000 w 540000"/>
              <a:gd name="connsiteY1" fmla="*/ 0 h 5400000"/>
              <a:gd name="connsiteX2" fmla="*/ 465692 w 540000"/>
              <a:gd name="connsiteY2" fmla="*/ 5204060 h 5400000"/>
              <a:gd name="connsiteX3" fmla="*/ 0 w 540000"/>
              <a:gd name="connsiteY3" fmla="*/ 5400000 h 5400000"/>
              <a:gd name="connsiteX4" fmla="*/ 21991 w 540000"/>
              <a:gd name="connsiteY4" fmla="*/ 232632 h 5400000"/>
              <a:gd name="connsiteX0" fmla="*/ 21991 w 528835"/>
              <a:gd name="connsiteY0" fmla="*/ 191934 h 5359302"/>
              <a:gd name="connsiteX1" fmla="*/ 528835 w 528835"/>
              <a:gd name="connsiteY1" fmla="*/ 0 h 5359302"/>
              <a:gd name="connsiteX2" fmla="*/ 465692 w 528835"/>
              <a:gd name="connsiteY2" fmla="*/ 5163362 h 5359302"/>
              <a:gd name="connsiteX3" fmla="*/ 0 w 528835"/>
              <a:gd name="connsiteY3" fmla="*/ 5359302 h 5359302"/>
              <a:gd name="connsiteX4" fmla="*/ 21991 w 528835"/>
              <a:gd name="connsiteY4" fmla="*/ 191934 h 5359302"/>
              <a:gd name="connsiteX0" fmla="*/ 13681 w 528835"/>
              <a:gd name="connsiteY0" fmla="*/ 188390 h 5359302"/>
              <a:gd name="connsiteX1" fmla="*/ 528835 w 528835"/>
              <a:gd name="connsiteY1" fmla="*/ 0 h 5359302"/>
              <a:gd name="connsiteX2" fmla="*/ 465692 w 528835"/>
              <a:gd name="connsiteY2" fmla="*/ 5163362 h 5359302"/>
              <a:gd name="connsiteX3" fmla="*/ 0 w 528835"/>
              <a:gd name="connsiteY3" fmla="*/ 5359302 h 5359302"/>
              <a:gd name="connsiteX4" fmla="*/ 13681 w 528835"/>
              <a:gd name="connsiteY4" fmla="*/ 188390 h 5359302"/>
              <a:gd name="connsiteX0" fmla="*/ 13681 w 511263"/>
              <a:gd name="connsiteY0" fmla="*/ 180730 h 5351642"/>
              <a:gd name="connsiteX1" fmla="*/ 511263 w 511263"/>
              <a:gd name="connsiteY1" fmla="*/ 0 h 5351642"/>
              <a:gd name="connsiteX2" fmla="*/ 465692 w 511263"/>
              <a:gd name="connsiteY2" fmla="*/ 5155702 h 5351642"/>
              <a:gd name="connsiteX3" fmla="*/ 0 w 511263"/>
              <a:gd name="connsiteY3" fmla="*/ 5351642 h 5351642"/>
              <a:gd name="connsiteX4" fmla="*/ 13681 w 511263"/>
              <a:gd name="connsiteY4" fmla="*/ 180730 h 5351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1263" h="5351642">
                <a:moveTo>
                  <a:pt x="13681" y="180730"/>
                </a:moveTo>
                <a:lnTo>
                  <a:pt x="511263" y="0"/>
                </a:lnTo>
                <a:lnTo>
                  <a:pt x="465692" y="5155702"/>
                </a:lnTo>
                <a:lnTo>
                  <a:pt x="0" y="5351642"/>
                </a:lnTo>
                <a:cubicBezTo>
                  <a:pt x="7330" y="3629186"/>
                  <a:pt x="6351" y="1903186"/>
                  <a:pt x="13681" y="18073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ED43E661-D69B-4EC6-8FFE-EB226B9C184A}"/>
              </a:ext>
            </a:extLst>
          </p:cNvPr>
          <p:cNvSpPr/>
          <p:nvPr/>
        </p:nvSpPr>
        <p:spPr>
          <a:xfrm rot="1363364">
            <a:off x="4641529" y="2895559"/>
            <a:ext cx="532615" cy="4399242"/>
          </a:xfrm>
          <a:custGeom>
            <a:avLst/>
            <a:gdLst>
              <a:gd name="connsiteX0" fmla="*/ 0 w 540000"/>
              <a:gd name="connsiteY0" fmla="*/ 0 h 5400000"/>
              <a:gd name="connsiteX1" fmla="*/ 540000 w 540000"/>
              <a:gd name="connsiteY1" fmla="*/ 0 h 5400000"/>
              <a:gd name="connsiteX2" fmla="*/ 540000 w 540000"/>
              <a:gd name="connsiteY2" fmla="*/ 5400000 h 5400000"/>
              <a:gd name="connsiteX3" fmla="*/ 0 w 540000"/>
              <a:gd name="connsiteY3" fmla="*/ 5400000 h 5400000"/>
              <a:gd name="connsiteX4" fmla="*/ 0 w 540000"/>
              <a:gd name="connsiteY4" fmla="*/ 0 h 5400000"/>
              <a:gd name="connsiteX0" fmla="*/ 32 w 540000"/>
              <a:gd name="connsiteY0" fmla="*/ 222006 h 5400000"/>
              <a:gd name="connsiteX1" fmla="*/ 540000 w 540000"/>
              <a:gd name="connsiteY1" fmla="*/ 0 h 5400000"/>
              <a:gd name="connsiteX2" fmla="*/ 540000 w 540000"/>
              <a:gd name="connsiteY2" fmla="*/ 5400000 h 5400000"/>
              <a:gd name="connsiteX3" fmla="*/ 0 w 540000"/>
              <a:gd name="connsiteY3" fmla="*/ 5400000 h 5400000"/>
              <a:gd name="connsiteX4" fmla="*/ 32 w 540000"/>
              <a:gd name="connsiteY4" fmla="*/ 222006 h 5400000"/>
              <a:gd name="connsiteX0" fmla="*/ 32 w 540000"/>
              <a:gd name="connsiteY0" fmla="*/ 138230 h 5316224"/>
              <a:gd name="connsiteX1" fmla="*/ 537219 w 540000"/>
              <a:gd name="connsiteY1" fmla="*/ 0 h 5316224"/>
              <a:gd name="connsiteX2" fmla="*/ 540000 w 540000"/>
              <a:gd name="connsiteY2" fmla="*/ 5316224 h 5316224"/>
              <a:gd name="connsiteX3" fmla="*/ 0 w 540000"/>
              <a:gd name="connsiteY3" fmla="*/ 5316224 h 5316224"/>
              <a:gd name="connsiteX4" fmla="*/ 32 w 540000"/>
              <a:gd name="connsiteY4" fmla="*/ 138230 h 5316224"/>
              <a:gd name="connsiteX0" fmla="*/ 1332 w 540000"/>
              <a:gd name="connsiteY0" fmla="*/ 182433 h 5316224"/>
              <a:gd name="connsiteX1" fmla="*/ 537219 w 540000"/>
              <a:gd name="connsiteY1" fmla="*/ 0 h 5316224"/>
              <a:gd name="connsiteX2" fmla="*/ 540000 w 540000"/>
              <a:gd name="connsiteY2" fmla="*/ 5316224 h 5316224"/>
              <a:gd name="connsiteX3" fmla="*/ 0 w 540000"/>
              <a:gd name="connsiteY3" fmla="*/ 5316224 h 5316224"/>
              <a:gd name="connsiteX4" fmla="*/ 1332 w 540000"/>
              <a:gd name="connsiteY4" fmla="*/ 182433 h 5316224"/>
              <a:gd name="connsiteX0" fmla="*/ 1332 w 540000"/>
              <a:gd name="connsiteY0" fmla="*/ 197076 h 5330867"/>
              <a:gd name="connsiteX1" fmla="*/ 531087 w 540000"/>
              <a:gd name="connsiteY1" fmla="*/ 0 h 5330867"/>
              <a:gd name="connsiteX2" fmla="*/ 540000 w 540000"/>
              <a:gd name="connsiteY2" fmla="*/ 5330867 h 5330867"/>
              <a:gd name="connsiteX3" fmla="*/ 0 w 540000"/>
              <a:gd name="connsiteY3" fmla="*/ 5330867 h 5330867"/>
              <a:gd name="connsiteX4" fmla="*/ 1332 w 540000"/>
              <a:gd name="connsiteY4" fmla="*/ 197076 h 5330867"/>
              <a:gd name="connsiteX0" fmla="*/ 8892 w 540000"/>
              <a:gd name="connsiteY0" fmla="*/ 190468 h 5330867"/>
              <a:gd name="connsiteX1" fmla="*/ 531087 w 540000"/>
              <a:gd name="connsiteY1" fmla="*/ 0 h 5330867"/>
              <a:gd name="connsiteX2" fmla="*/ 540000 w 540000"/>
              <a:gd name="connsiteY2" fmla="*/ 5330867 h 5330867"/>
              <a:gd name="connsiteX3" fmla="*/ 0 w 540000"/>
              <a:gd name="connsiteY3" fmla="*/ 5330867 h 5330867"/>
              <a:gd name="connsiteX4" fmla="*/ 8892 w 540000"/>
              <a:gd name="connsiteY4" fmla="*/ 190468 h 5330867"/>
              <a:gd name="connsiteX0" fmla="*/ 8892 w 540000"/>
              <a:gd name="connsiteY0" fmla="*/ 178924 h 5319323"/>
              <a:gd name="connsiteX1" fmla="*/ 528177 w 540000"/>
              <a:gd name="connsiteY1" fmla="*/ 0 h 5319323"/>
              <a:gd name="connsiteX2" fmla="*/ 540000 w 540000"/>
              <a:gd name="connsiteY2" fmla="*/ 5319323 h 5319323"/>
              <a:gd name="connsiteX3" fmla="*/ 0 w 540000"/>
              <a:gd name="connsiteY3" fmla="*/ 5319323 h 5319323"/>
              <a:gd name="connsiteX4" fmla="*/ 8892 w 540000"/>
              <a:gd name="connsiteY4" fmla="*/ 178924 h 5319323"/>
              <a:gd name="connsiteX0" fmla="*/ 8892 w 532615"/>
              <a:gd name="connsiteY0" fmla="*/ 178924 h 5319323"/>
              <a:gd name="connsiteX1" fmla="*/ 528177 w 532615"/>
              <a:gd name="connsiteY1" fmla="*/ 0 h 5319323"/>
              <a:gd name="connsiteX2" fmla="*/ 532615 w 532615"/>
              <a:gd name="connsiteY2" fmla="*/ 5083327 h 5319323"/>
              <a:gd name="connsiteX3" fmla="*/ 0 w 532615"/>
              <a:gd name="connsiteY3" fmla="*/ 5319323 h 5319323"/>
              <a:gd name="connsiteX4" fmla="*/ 8892 w 532615"/>
              <a:gd name="connsiteY4" fmla="*/ 178924 h 5319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2615" h="5319323">
                <a:moveTo>
                  <a:pt x="8892" y="178924"/>
                </a:moveTo>
                <a:lnTo>
                  <a:pt x="528177" y="0"/>
                </a:lnTo>
                <a:cubicBezTo>
                  <a:pt x="529656" y="1694442"/>
                  <a:pt x="531136" y="3388885"/>
                  <a:pt x="532615" y="5083327"/>
                </a:cubicBezTo>
                <a:lnTo>
                  <a:pt x="0" y="5319323"/>
                </a:lnTo>
                <a:cubicBezTo>
                  <a:pt x="11" y="3593325"/>
                  <a:pt x="8881" y="1904922"/>
                  <a:pt x="8892" y="178924"/>
                </a:cubicBez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Равнобедренный треугольник 6">
            <a:extLst>
              <a:ext uri="{FF2B5EF4-FFF2-40B4-BE49-F238E27FC236}">
                <a16:creationId xmlns:a16="http://schemas.microsoft.com/office/drawing/2014/main" xmlns="" id="{5DF29FB0-2825-4E75-80D6-FDFD8999BD20}"/>
              </a:ext>
            </a:extLst>
          </p:cNvPr>
          <p:cNvSpPr/>
          <p:nvPr/>
        </p:nvSpPr>
        <p:spPr>
          <a:xfrm>
            <a:off x="10437953" y="2895321"/>
            <a:ext cx="1733937" cy="396267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17B0A06D-BE18-42F6-B6FD-5711770E378C}"/>
              </a:ext>
            </a:extLst>
          </p:cNvPr>
          <p:cNvSpPr txBox="1"/>
          <p:nvPr/>
        </p:nvSpPr>
        <p:spPr>
          <a:xfrm>
            <a:off x="7851000" y="594000"/>
            <a:ext cx="4341000" cy="646331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Cambria" pitchFamily="18" charset="0"/>
              </a:rPr>
              <a:t>Состав УМО РУМС </a:t>
            </a:r>
            <a:endParaRPr lang="ru-RU" sz="3600" b="1" dirty="0">
              <a:latin typeface="Cambria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427F8736-D3AC-431F-8BBE-11645CBFC1B7}"/>
              </a:ext>
            </a:extLst>
          </p:cNvPr>
          <p:cNvSpPr txBox="1"/>
          <p:nvPr/>
        </p:nvSpPr>
        <p:spPr>
          <a:xfrm>
            <a:off x="7724128" y="1702880"/>
            <a:ext cx="37718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 </a:t>
            </a:r>
            <a:endParaRPr lang="ru-RU" sz="2000" b="1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01D80F55-55DC-4407-82C1-96456F1687E4}"/>
              </a:ext>
            </a:extLst>
          </p:cNvPr>
          <p:cNvSpPr/>
          <p:nvPr/>
        </p:nvSpPr>
        <p:spPr>
          <a:xfrm>
            <a:off x="7749614" y="2146575"/>
            <a:ext cx="41963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29" name="Полилиния: фигура 28">
            <a:extLst>
              <a:ext uri="{FF2B5EF4-FFF2-40B4-BE49-F238E27FC236}">
                <a16:creationId xmlns:a16="http://schemas.microsoft.com/office/drawing/2014/main" xmlns="" id="{F271B7CF-FCA9-45E8-AE2A-8C25FB47E635}"/>
              </a:ext>
            </a:extLst>
          </p:cNvPr>
          <p:cNvSpPr/>
          <p:nvPr/>
        </p:nvSpPr>
        <p:spPr>
          <a:xfrm>
            <a:off x="-789000" y="-61730"/>
            <a:ext cx="8116146" cy="7047694"/>
          </a:xfrm>
          <a:custGeom>
            <a:avLst/>
            <a:gdLst>
              <a:gd name="connsiteX0" fmla="*/ 7408209 w 8116146"/>
              <a:gd name="connsiteY0" fmla="*/ 0 h 7047694"/>
              <a:gd name="connsiteX1" fmla="*/ 8116146 w 8116146"/>
              <a:gd name="connsiteY1" fmla="*/ 39310 h 7047694"/>
              <a:gd name="connsiteX2" fmla="*/ 6776341 w 8116146"/>
              <a:gd name="connsiteY2" fmla="*/ 3232173 h 7047694"/>
              <a:gd name="connsiteX3" fmla="*/ 6238039 w 8116146"/>
              <a:gd name="connsiteY3" fmla="*/ 3191633 h 7047694"/>
              <a:gd name="connsiteX4" fmla="*/ 4659876 w 8116146"/>
              <a:gd name="connsiteY4" fmla="*/ 7016527 h 7047694"/>
              <a:gd name="connsiteX5" fmla="*/ 4680673 w 8116146"/>
              <a:gd name="connsiteY5" fmla="*/ 7047694 h 7047694"/>
              <a:gd name="connsiteX6" fmla="*/ 4647016 w 8116146"/>
              <a:gd name="connsiteY6" fmla="*/ 7047694 h 7047694"/>
              <a:gd name="connsiteX7" fmla="*/ 0 w 8116146"/>
              <a:gd name="connsiteY7" fmla="*/ 7047694 h 7047694"/>
              <a:gd name="connsiteX8" fmla="*/ 19044 w 8116146"/>
              <a:gd name="connsiteY8" fmla="*/ 64140 h 7047694"/>
              <a:gd name="connsiteX9" fmla="*/ 17446 w 8116146"/>
              <a:gd name="connsiteY9" fmla="*/ 61730 h 7047694"/>
              <a:gd name="connsiteX10" fmla="*/ 19050 w 8116146"/>
              <a:gd name="connsiteY10" fmla="*/ 61730 h 7047694"/>
              <a:gd name="connsiteX11" fmla="*/ 7382346 w 8116146"/>
              <a:gd name="connsiteY11" fmla="*/ 61730 h 7047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116146" h="7047694">
                <a:moveTo>
                  <a:pt x="7408209" y="0"/>
                </a:moveTo>
                <a:lnTo>
                  <a:pt x="8116146" y="39310"/>
                </a:lnTo>
                <a:cubicBezTo>
                  <a:pt x="7649718" y="1142240"/>
                  <a:pt x="7242770" y="2129243"/>
                  <a:pt x="6776341" y="3232173"/>
                </a:cubicBezTo>
                <a:lnTo>
                  <a:pt x="6238039" y="3191633"/>
                </a:lnTo>
                <a:lnTo>
                  <a:pt x="4659876" y="7016527"/>
                </a:lnTo>
                <a:lnTo>
                  <a:pt x="4680673" y="7047694"/>
                </a:lnTo>
                <a:lnTo>
                  <a:pt x="4647016" y="7047694"/>
                </a:lnTo>
                <a:lnTo>
                  <a:pt x="0" y="7047694"/>
                </a:lnTo>
                <a:lnTo>
                  <a:pt x="19044" y="64140"/>
                </a:lnTo>
                <a:lnTo>
                  <a:pt x="17446" y="61730"/>
                </a:lnTo>
                <a:lnTo>
                  <a:pt x="19050" y="61730"/>
                </a:lnTo>
                <a:lnTo>
                  <a:pt x="7382346" y="61730"/>
                </a:lnTo>
                <a:close/>
              </a:path>
            </a:pathLst>
          </a:cu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34" name="Шестиугольник 33">
            <a:extLst>
              <a:ext uri="{FF2B5EF4-FFF2-40B4-BE49-F238E27FC236}">
                <a16:creationId xmlns:a16="http://schemas.microsoft.com/office/drawing/2014/main" xmlns="" id="{556195F2-9C1C-44F4-8C58-0CB609F0B339}"/>
              </a:ext>
            </a:extLst>
          </p:cNvPr>
          <p:cNvSpPr/>
          <p:nvPr/>
        </p:nvSpPr>
        <p:spPr>
          <a:xfrm>
            <a:off x="6321000" y="3474000"/>
            <a:ext cx="5085000" cy="2160000"/>
          </a:xfrm>
          <a:prstGeom prst="hexagon">
            <a:avLst/>
          </a:prstGeom>
          <a:solidFill>
            <a:schemeClr val="accent2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  <a:latin typeface="Cambria" pitchFamily="18" charset="0"/>
              </a:rPr>
              <a:t>17 представителей от работодателей , профильных  учреждений, творческих союзов,  общественных организаций и СРО</a:t>
            </a:r>
            <a:endParaRPr lang="ru-RU" sz="2400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35" name="Шестиугольник 34">
            <a:extLst>
              <a:ext uri="{FF2B5EF4-FFF2-40B4-BE49-F238E27FC236}">
                <a16:creationId xmlns:a16="http://schemas.microsoft.com/office/drawing/2014/main" xmlns="" id="{1B841FDA-3659-4D49-BB4F-6790B62FAE35}"/>
              </a:ext>
            </a:extLst>
          </p:cNvPr>
          <p:cNvSpPr/>
          <p:nvPr/>
        </p:nvSpPr>
        <p:spPr>
          <a:xfrm>
            <a:off x="5016000" y="5859000"/>
            <a:ext cx="4770000" cy="999000"/>
          </a:xfrm>
          <a:prstGeom prst="hexag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Cambria" pitchFamily="18" charset="0"/>
              </a:rPr>
              <a:t>5 представителей зарубежных вузов</a:t>
            </a:r>
            <a:endParaRPr lang="ru-RU" sz="2400" dirty="0">
              <a:solidFill>
                <a:schemeClr val="tx1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278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: фигура 3">
            <a:extLst>
              <a:ext uri="{FF2B5EF4-FFF2-40B4-BE49-F238E27FC236}">
                <a16:creationId xmlns:a16="http://schemas.microsoft.com/office/drawing/2014/main" xmlns="" id="{3176ECF0-EE47-41EA-875B-0519BA2E98AA}"/>
              </a:ext>
            </a:extLst>
          </p:cNvPr>
          <p:cNvSpPr/>
          <p:nvPr/>
        </p:nvSpPr>
        <p:spPr>
          <a:xfrm>
            <a:off x="0" y="6534000"/>
            <a:ext cx="3396000" cy="324000"/>
          </a:xfrm>
          <a:custGeom>
            <a:avLst/>
            <a:gdLst>
              <a:gd name="connsiteX0" fmla="*/ 0 w 3396000"/>
              <a:gd name="connsiteY0" fmla="*/ 0 h 324000"/>
              <a:gd name="connsiteX1" fmla="*/ 3216000 w 3396000"/>
              <a:gd name="connsiteY1" fmla="*/ 0 h 324000"/>
              <a:gd name="connsiteX2" fmla="*/ 3396000 w 3396000"/>
              <a:gd name="connsiteY2" fmla="*/ 324000 h 324000"/>
              <a:gd name="connsiteX3" fmla="*/ 3216000 w 3396000"/>
              <a:gd name="connsiteY3" fmla="*/ 324000 h 324000"/>
              <a:gd name="connsiteX4" fmla="*/ 3036000 w 3396000"/>
              <a:gd name="connsiteY4" fmla="*/ 324000 h 324000"/>
              <a:gd name="connsiteX5" fmla="*/ 0 w 3396000"/>
              <a:gd name="connsiteY5" fmla="*/ 324000 h 32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96000" h="324000">
                <a:moveTo>
                  <a:pt x="0" y="0"/>
                </a:moveTo>
                <a:lnTo>
                  <a:pt x="3216000" y="0"/>
                </a:lnTo>
                <a:lnTo>
                  <a:pt x="3396000" y="324000"/>
                </a:lnTo>
                <a:lnTo>
                  <a:pt x="3216000" y="324000"/>
                </a:lnTo>
                <a:lnTo>
                  <a:pt x="3036000" y="324000"/>
                </a:lnTo>
                <a:lnTo>
                  <a:pt x="0" y="324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7" name="Шестиугольник 6">
            <a:extLst>
              <a:ext uri="{FF2B5EF4-FFF2-40B4-BE49-F238E27FC236}">
                <a16:creationId xmlns:a16="http://schemas.microsoft.com/office/drawing/2014/main" xmlns="" id="{0B1C8BEE-44EE-43C4-BE09-B00C937127CC}"/>
              </a:ext>
            </a:extLst>
          </p:cNvPr>
          <p:cNvSpPr/>
          <p:nvPr/>
        </p:nvSpPr>
        <p:spPr>
          <a:xfrm>
            <a:off x="336000" y="1944000"/>
            <a:ext cx="10350000" cy="3859983"/>
          </a:xfrm>
          <a:prstGeom prst="hexagon">
            <a:avLst/>
          </a:prstGeom>
          <a:solidFill>
            <a:schemeClr val="accent2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chemeClr val="tx1"/>
                </a:solidFill>
                <a:latin typeface="Cambria" pitchFamily="18" charset="0"/>
              </a:rPr>
              <a:t>Запланировано  </a:t>
            </a:r>
          </a:p>
          <a:p>
            <a:pPr algn="ctr"/>
            <a:r>
              <a:rPr lang="ru-RU" sz="5400" dirty="0" smtClean="0">
                <a:solidFill>
                  <a:schemeClr val="tx1"/>
                </a:solidFill>
                <a:latin typeface="Cambria" pitchFamily="18" charset="0"/>
              </a:rPr>
              <a:t>6 заседаний УМО</a:t>
            </a:r>
            <a:endParaRPr lang="ru-RU" sz="5400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0091FCA7-1A0A-4F7B-9FEB-74BC15051BE6}"/>
              </a:ext>
            </a:extLst>
          </p:cNvPr>
          <p:cNvSpPr/>
          <p:nvPr/>
        </p:nvSpPr>
        <p:spPr>
          <a:xfrm>
            <a:off x="1288817" y="3693296"/>
            <a:ext cx="41963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5784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олилиния: фигура 22">
            <a:extLst>
              <a:ext uri="{FF2B5EF4-FFF2-40B4-BE49-F238E27FC236}">
                <a16:creationId xmlns:a16="http://schemas.microsoft.com/office/drawing/2014/main" xmlns="" id="{AFA92017-5A71-43DE-962B-93D81B320387}"/>
              </a:ext>
            </a:extLst>
          </p:cNvPr>
          <p:cNvSpPr/>
          <p:nvPr/>
        </p:nvSpPr>
        <p:spPr>
          <a:xfrm>
            <a:off x="1416000" y="1224000"/>
            <a:ext cx="8550000" cy="1710000"/>
          </a:xfrm>
          <a:custGeom>
            <a:avLst/>
            <a:gdLst>
              <a:gd name="connsiteX0" fmla="*/ 202669 w 4545000"/>
              <a:gd name="connsiteY0" fmla="*/ 0 h 810676"/>
              <a:gd name="connsiteX1" fmla="*/ 832331 w 4545000"/>
              <a:gd name="connsiteY1" fmla="*/ 0 h 810676"/>
              <a:gd name="connsiteX2" fmla="*/ 832332 w 4545000"/>
              <a:gd name="connsiteY2" fmla="*/ 1 h 810676"/>
              <a:gd name="connsiteX3" fmla="*/ 1035000 w 4545000"/>
              <a:gd name="connsiteY3" fmla="*/ 1 h 810676"/>
              <a:gd name="connsiteX4" fmla="*/ 1035000 w 4545000"/>
              <a:gd name="connsiteY4" fmla="*/ 0 h 810676"/>
              <a:gd name="connsiteX5" fmla="*/ 4545000 w 4545000"/>
              <a:gd name="connsiteY5" fmla="*/ 0 h 810676"/>
              <a:gd name="connsiteX6" fmla="*/ 4545000 w 4545000"/>
              <a:gd name="connsiteY6" fmla="*/ 1 h 810676"/>
              <a:gd name="connsiteX7" fmla="*/ 3937669 w 4545000"/>
              <a:gd name="connsiteY7" fmla="*/ 1 h 810676"/>
              <a:gd name="connsiteX8" fmla="*/ 3735000 w 4545000"/>
              <a:gd name="connsiteY8" fmla="*/ 405338 h 810676"/>
              <a:gd name="connsiteX9" fmla="*/ 3937668 w 4545000"/>
              <a:gd name="connsiteY9" fmla="*/ 810675 h 810676"/>
              <a:gd name="connsiteX10" fmla="*/ 3735000 w 4545000"/>
              <a:gd name="connsiteY10" fmla="*/ 810675 h 810676"/>
              <a:gd name="connsiteX11" fmla="*/ 3735000 w 4545000"/>
              <a:gd name="connsiteY11" fmla="*/ 810676 h 810676"/>
              <a:gd name="connsiteX12" fmla="*/ 225000 w 4545000"/>
              <a:gd name="connsiteY12" fmla="*/ 810676 h 810676"/>
              <a:gd name="connsiteX13" fmla="*/ 225000 w 4545000"/>
              <a:gd name="connsiteY13" fmla="*/ 810675 h 810676"/>
              <a:gd name="connsiteX14" fmla="*/ 202669 w 4545000"/>
              <a:gd name="connsiteY14" fmla="*/ 810675 h 810676"/>
              <a:gd name="connsiteX15" fmla="*/ 0 w 4545000"/>
              <a:gd name="connsiteY15" fmla="*/ 405338 h 810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545000" h="810676">
                <a:moveTo>
                  <a:pt x="202669" y="0"/>
                </a:moveTo>
                <a:lnTo>
                  <a:pt x="832331" y="0"/>
                </a:lnTo>
                <a:lnTo>
                  <a:pt x="832332" y="1"/>
                </a:lnTo>
                <a:lnTo>
                  <a:pt x="1035000" y="1"/>
                </a:lnTo>
                <a:lnTo>
                  <a:pt x="1035000" y="0"/>
                </a:lnTo>
                <a:lnTo>
                  <a:pt x="4545000" y="0"/>
                </a:lnTo>
                <a:lnTo>
                  <a:pt x="4545000" y="1"/>
                </a:lnTo>
                <a:lnTo>
                  <a:pt x="3937669" y="1"/>
                </a:lnTo>
                <a:lnTo>
                  <a:pt x="3735000" y="405338"/>
                </a:lnTo>
                <a:lnTo>
                  <a:pt x="3937668" y="810675"/>
                </a:lnTo>
                <a:lnTo>
                  <a:pt x="3735000" y="810675"/>
                </a:lnTo>
                <a:lnTo>
                  <a:pt x="3735000" y="810676"/>
                </a:lnTo>
                <a:lnTo>
                  <a:pt x="225000" y="810676"/>
                </a:lnTo>
                <a:lnTo>
                  <a:pt x="225000" y="810675"/>
                </a:lnTo>
                <a:lnTo>
                  <a:pt x="202669" y="810675"/>
                </a:lnTo>
                <a:lnTo>
                  <a:pt x="0" y="405338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285750" lvl="0" indent="-285750">
              <a:defRPr/>
            </a:pPr>
            <a:r>
              <a:rPr lang="ru-RU" b="1" dirty="0" smtClean="0">
                <a:solidFill>
                  <a:schemeClr val="tx1"/>
                </a:solidFill>
              </a:rPr>
              <a:t>          </a:t>
            </a:r>
            <a:r>
              <a:rPr lang="ru-RU" dirty="0" smtClean="0">
                <a:solidFill>
                  <a:schemeClr val="tx1"/>
                </a:solidFill>
                <a:latin typeface="Cambria" panose="02040503050406030204" pitchFamily="18" charset="0"/>
              </a:rPr>
              <a:t>Ф</a:t>
            </a:r>
            <a:r>
              <a:rPr lang="ru-RU" sz="2000" dirty="0" smtClean="0">
                <a:solidFill>
                  <a:schemeClr val="tx1"/>
                </a:solidFill>
                <a:latin typeface="Cambria" panose="02040503050406030204" pitchFamily="18" charset="0"/>
              </a:rPr>
              <a:t>ормирование и утверждение тематического плана</a:t>
            </a:r>
          </a:p>
          <a:p>
            <a:pPr marL="285750" lvl="0" indent="-285750">
              <a:defRPr/>
            </a:pPr>
            <a:r>
              <a:rPr lang="ru-RU" sz="2000" dirty="0" smtClean="0">
                <a:solidFill>
                  <a:schemeClr val="tx1"/>
                </a:solidFill>
                <a:latin typeface="Cambria" panose="02040503050406030204" pitchFamily="18" charset="0"/>
              </a:rPr>
              <a:t>         изданий учебников, учебных пособий, практикумов по</a:t>
            </a:r>
          </a:p>
          <a:p>
            <a:pPr marL="285750" lvl="0" indent="-285750">
              <a:defRPr/>
            </a:pPr>
            <a:r>
              <a:rPr lang="ru-RU" sz="2000" dirty="0" smtClean="0">
                <a:solidFill>
                  <a:schemeClr val="tx1"/>
                </a:solidFill>
                <a:latin typeface="Cambria" panose="02040503050406030204" pitchFamily="18" charset="0"/>
              </a:rPr>
              <a:t>         направлению подготовки «Искусство»</a:t>
            </a:r>
          </a:p>
          <a:p>
            <a:pPr marL="285750" lvl="0" indent="-285750">
              <a:defRPr/>
            </a:pPr>
            <a:r>
              <a:rPr lang="ru-RU" sz="2000" dirty="0" smtClean="0">
                <a:solidFill>
                  <a:schemeClr val="tx1"/>
                </a:solidFill>
                <a:latin typeface="Cambria" panose="02040503050406030204" pitchFamily="18" charset="0"/>
              </a:rPr>
              <a:t>         на 2024-2025 </a:t>
            </a:r>
            <a:r>
              <a:rPr lang="ru-RU" sz="2000" dirty="0" err="1" smtClean="0">
                <a:solidFill>
                  <a:schemeClr val="tx1"/>
                </a:solidFill>
                <a:latin typeface="Cambria" panose="02040503050406030204" pitchFamily="18" charset="0"/>
              </a:rPr>
              <a:t>уч</a:t>
            </a:r>
            <a:r>
              <a:rPr lang="ru-RU" sz="2000" dirty="0" smtClean="0">
                <a:solidFill>
                  <a:schemeClr val="tx1"/>
                </a:solidFill>
                <a:latin typeface="Cambria" panose="02040503050406030204" pitchFamily="18" charset="0"/>
              </a:rPr>
              <a:t>. год</a:t>
            </a:r>
            <a:endParaRPr lang="ru-RU" dirty="0" smtClean="0">
              <a:latin typeface="Cambria" panose="02040503050406030204" pitchFamily="18" charset="0"/>
            </a:endParaRPr>
          </a:p>
        </p:txBody>
      </p:sp>
      <p:sp>
        <p:nvSpPr>
          <p:cNvPr id="24" name="Полилиния: фигура 23">
            <a:extLst>
              <a:ext uri="{FF2B5EF4-FFF2-40B4-BE49-F238E27FC236}">
                <a16:creationId xmlns:a16="http://schemas.microsoft.com/office/drawing/2014/main" xmlns="" id="{BC85A074-3F9D-437C-B2DE-DCAF80B82D5A}"/>
              </a:ext>
            </a:extLst>
          </p:cNvPr>
          <p:cNvSpPr/>
          <p:nvPr/>
        </p:nvSpPr>
        <p:spPr>
          <a:xfrm>
            <a:off x="1776000" y="4824000"/>
            <a:ext cx="8280000" cy="1575000"/>
          </a:xfrm>
          <a:custGeom>
            <a:avLst/>
            <a:gdLst>
              <a:gd name="connsiteX0" fmla="*/ 202669 w 4545000"/>
              <a:gd name="connsiteY0" fmla="*/ 0 h 810676"/>
              <a:gd name="connsiteX1" fmla="*/ 832331 w 4545000"/>
              <a:gd name="connsiteY1" fmla="*/ 0 h 810676"/>
              <a:gd name="connsiteX2" fmla="*/ 832332 w 4545000"/>
              <a:gd name="connsiteY2" fmla="*/ 1 h 810676"/>
              <a:gd name="connsiteX3" fmla="*/ 1035000 w 4545000"/>
              <a:gd name="connsiteY3" fmla="*/ 1 h 810676"/>
              <a:gd name="connsiteX4" fmla="*/ 1035000 w 4545000"/>
              <a:gd name="connsiteY4" fmla="*/ 0 h 810676"/>
              <a:gd name="connsiteX5" fmla="*/ 4545000 w 4545000"/>
              <a:gd name="connsiteY5" fmla="*/ 0 h 810676"/>
              <a:gd name="connsiteX6" fmla="*/ 4545000 w 4545000"/>
              <a:gd name="connsiteY6" fmla="*/ 1 h 810676"/>
              <a:gd name="connsiteX7" fmla="*/ 3937669 w 4545000"/>
              <a:gd name="connsiteY7" fmla="*/ 1 h 810676"/>
              <a:gd name="connsiteX8" fmla="*/ 3735000 w 4545000"/>
              <a:gd name="connsiteY8" fmla="*/ 405338 h 810676"/>
              <a:gd name="connsiteX9" fmla="*/ 3937668 w 4545000"/>
              <a:gd name="connsiteY9" fmla="*/ 810675 h 810676"/>
              <a:gd name="connsiteX10" fmla="*/ 3735000 w 4545000"/>
              <a:gd name="connsiteY10" fmla="*/ 810675 h 810676"/>
              <a:gd name="connsiteX11" fmla="*/ 3735000 w 4545000"/>
              <a:gd name="connsiteY11" fmla="*/ 810676 h 810676"/>
              <a:gd name="connsiteX12" fmla="*/ 225000 w 4545000"/>
              <a:gd name="connsiteY12" fmla="*/ 810676 h 810676"/>
              <a:gd name="connsiteX13" fmla="*/ 225000 w 4545000"/>
              <a:gd name="connsiteY13" fmla="*/ 810675 h 810676"/>
              <a:gd name="connsiteX14" fmla="*/ 202669 w 4545000"/>
              <a:gd name="connsiteY14" fmla="*/ 810675 h 810676"/>
              <a:gd name="connsiteX15" fmla="*/ 0 w 4545000"/>
              <a:gd name="connsiteY15" fmla="*/ 405338 h 810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545000" h="810676">
                <a:moveTo>
                  <a:pt x="202669" y="0"/>
                </a:moveTo>
                <a:lnTo>
                  <a:pt x="832331" y="0"/>
                </a:lnTo>
                <a:lnTo>
                  <a:pt x="832332" y="1"/>
                </a:lnTo>
                <a:lnTo>
                  <a:pt x="1035000" y="1"/>
                </a:lnTo>
                <a:lnTo>
                  <a:pt x="1035000" y="0"/>
                </a:lnTo>
                <a:lnTo>
                  <a:pt x="4545000" y="0"/>
                </a:lnTo>
                <a:lnTo>
                  <a:pt x="4545000" y="1"/>
                </a:lnTo>
                <a:lnTo>
                  <a:pt x="3937669" y="1"/>
                </a:lnTo>
                <a:lnTo>
                  <a:pt x="3735000" y="405338"/>
                </a:lnTo>
                <a:lnTo>
                  <a:pt x="3937668" y="810675"/>
                </a:lnTo>
                <a:lnTo>
                  <a:pt x="3735000" y="810675"/>
                </a:lnTo>
                <a:lnTo>
                  <a:pt x="3735000" y="810676"/>
                </a:lnTo>
                <a:lnTo>
                  <a:pt x="225000" y="810676"/>
                </a:lnTo>
                <a:lnTo>
                  <a:pt x="225000" y="810675"/>
                </a:lnTo>
                <a:lnTo>
                  <a:pt x="202669" y="810675"/>
                </a:lnTo>
                <a:lnTo>
                  <a:pt x="0" y="405338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285750" lvl="0" indent="-285750">
              <a:defRPr/>
            </a:pPr>
            <a:r>
              <a:rPr lang="ru-RU" dirty="0" smtClean="0"/>
              <a:t>          </a:t>
            </a:r>
            <a:r>
              <a:rPr lang="ru-RU" sz="2000" dirty="0" smtClean="0">
                <a:solidFill>
                  <a:schemeClr val="tx1"/>
                </a:solidFill>
                <a:latin typeface="Cambria" pitchFamily="18" charset="0"/>
              </a:rPr>
              <a:t>Создание рабочей группы по разработке и </a:t>
            </a:r>
          </a:p>
          <a:p>
            <a:pPr marL="285750" lvl="0" indent="-285750">
              <a:defRPr/>
            </a:pPr>
            <a:r>
              <a:rPr lang="ru-RU" sz="2000" dirty="0" smtClean="0">
                <a:solidFill>
                  <a:schemeClr val="tx1"/>
                </a:solidFill>
                <a:latin typeface="Cambria" pitchFamily="18" charset="0"/>
              </a:rPr>
              <a:t>         реализации непрерывного профессионального</a:t>
            </a:r>
          </a:p>
          <a:p>
            <a:pPr marL="285750" lvl="0" indent="-285750">
              <a:defRPr/>
            </a:pPr>
            <a:r>
              <a:rPr lang="ru-RU" sz="2000" dirty="0" smtClean="0">
                <a:solidFill>
                  <a:schemeClr val="tx1"/>
                </a:solidFill>
                <a:latin typeface="Cambria" pitchFamily="18" charset="0"/>
              </a:rPr>
              <a:t>        образования (школа, колледж, вуз, </a:t>
            </a:r>
          </a:p>
          <a:p>
            <a:pPr marL="285750" lvl="0" indent="-285750">
              <a:defRPr/>
            </a:pPr>
            <a:r>
              <a:rPr lang="ru-RU" sz="2000" dirty="0" smtClean="0">
                <a:solidFill>
                  <a:schemeClr val="tx1"/>
                </a:solidFill>
                <a:latin typeface="Cambria" pitchFamily="18" charset="0"/>
              </a:rPr>
              <a:t>         послевузовское образование)</a:t>
            </a:r>
          </a:p>
        </p:txBody>
      </p:sp>
      <p:sp>
        <p:nvSpPr>
          <p:cNvPr id="25" name="Полилиния: фигура 24">
            <a:extLst>
              <a:ext uri="{FF2B5EF4-FFF2-40B4-BE49-F238E27FC236}">
                <a16:creationId xmlns:a16="http://schemas.microsoft.com/office/drawing/2014/main" xmlns="" id="{7E22BA43-D6D0-468F-AA73-1A16FE9C9B9C}"/>
              </a:ext>
            </a:extLst>
          </p:cNvPr>
          <p:cNvSpPr/>
          <p:nvPr/>
        </p:nvSpPr>
        <p:spPr>
          <a:xfrm>
            <a:off x="1596000" y="3159000"/>
            <a:ext cx="8865000" cy="1305002"/>
          </a:xfrm>
          <a:custGeom>
            <a:avLst/>
            <a:gdLst>
              <a:gd name="connsiteX0" fmla="*/ 202669 w 4545000"/>
              <a:gd name="connsiteY0" fmla="*/ 0 h 810676"/>
              <a:gd name="connsiteX1" fmla="*/ 832331 w 4545000"/>
              <a:gd name="connsiteY1" fmla="*/ 0 h 810676"/>
              <a:gd name="connsiteX2" fmla="*/ 832332 w 4545000"/>
              <a:gd name="connsiteY2" fmla="*/ 1 h 810676"/>
              <a:gd name="connsiteX3" fmla="*/ 1035000 w 4545000"/>
              <a:gd name="connsiteY3" fmla="*/ 1 h 810676"/>
              <a:gd name="connsiteX4" fmla="*/ 1035000 w 4545000"/>
              <a:gd name="connsiteY4" fmla="*/ 0 h 810676"/>
              <a:gd name="connsiteX5" fmla="*/ 4545000 w 4545000"/>
              <a:gd name="connsiteY5" fmla="*/ 0 h 810676"/>
              <a:gd name="connsiteX6" fmla="*/ 4545000 w 4545000"/>
              <a:gd name="connsiteY6" fmla="*/ 1 h 810676"/>
              <a:gd name="connsiteX7" fmla="*/ 3937669 w 4545000"/>
              <a:gd name="connsiteY7" fmla="*/ 1 h 810676"/>
              <a:gd name="connsiteX8" fmla="*/ 3735000 w 4545000"/>
              <a:gd name="connsiteY8" fmla="*/ 405338 h 810676"/>
              <a:gd name="connsiteX9" fmla="*/ 3937668 w 4545000"/>
              <a:gd name="connsiteY9" fmla="*/ 810675 h 810676"/>
              <a:gd name="connsiteX10" fmla="*/ 3735000 w 4545000"/>
              <a:gd name="connsiteY10" fmla="*/ 810675 h 810676"/>
              <a:gd name="connsiteX11" fmla="*/ 3735000 w 4545000"/>
              <a:gd name="connsiteY11" fmla="*/ 810676 h 810676"/>
              <a:gd name="connsiteX12" fmla="*/ 225000 w 4545000"/>
              <a:gd name="connsiteY12" fmla="*/ 810676 h 810676"/>
              <a:gd name="connsiteX13" fmla="*/ 225000 w 4545000"/>
              <a:gd name="connsiteY13" fmla="*/ 810675 h 810676"/>
              <a:gd name="connsiteX14" fmla="*/ 202669 w 4545000"/>
              <a:gd name="connsiteY14" fmla="*/ 810675 h 810676"/>
              <a:gd name="connsiteX15" fmla="*/ 0 w 4545000"/>
              <a:gd name="connsiteY15" fmla="*/ 405338 h 810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545000" h="810676">
                <a:moveTo>
                  <a:pt x="202669" y="0"/>
                </a:moveTo>
                <a:lnTo>
                  <a:pt x="832331" y="0"/>
                </a:lnTo>
                <a:lnTo>
                  <a:pt x="832332" y="1"/>
                </a:lnTo>
                <a:lnTo>
                  <a:pt x="1035000" y="1"/>
                </a:lnTo>
                <a:lnTo>
                  <a:pt x="1035000" y="0"/>
                </a:lnTo>
                <a:lnTo>
                  <a:pt x="4545000" y="0"/>
                </a:lnTo>
                <a:lnTo>
                  <a:pt x="4545000" y="1"/>
                </a:lnTo>
                <a:lnTo>
                  <a:pt x="3937669" y="1"/>
                </a:lnTo>
                <a:lnTo>
                  <a:pt x="3735000" y="405338"/>
                </a:lnTo>
                <a:lnTo>
                  <a:pt x="3937668" y="810675"/>
                </a:lnTo>
                <a:lnTo>
                  <a:pt x="3735000" y="810675"/>
                </a:lnTo>
                <a:lnTo>
                  <a:pt x="3735000" y="810676"/>
                </a:lnTo>
                <a:lnTo>
                  <a:pt x="225000" y="810676"/>
                </a:lnTo>
                <a:lnTo>
                  <a:pt x="225000" y="810675"/>
                </a:lnTo>
                <a:lnTo>
                  <a:pt x="202669" y="810675"/>
                </a:lnTo>
                <a:lnTo>
                  <a:pt x="0" y="405338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285750" lvl="0" indent="-285750">
              <a:defRPr/>
            </a:pPr>
            <a:r>
              <a:rPr lang="ru-RU" sz="2000" dirty="0" smtClean="0">
                <a:solidFill>
                  <a:schemeClr val="tx1"/>
                </a:solidFill>
                <a:latin typeface="Cambria" pitchFamily="18" charset="0"/>
              </a:rPr>
              <a:t>      Создание рабочей группы по проведению</a:t>
            </a:r>
          </a:p>
          <a:p>
            <a:pPr marL="285750" lvl="0" indent="-285750">
              <a:defRPr/>
            </a:pPr>
            <a:r>
              <a:rPr lang="ru-RU" sz="2000" dirty="0" smtClean="0">
                <a:solidFill>
                  <a:schemeClr val="tx1"/>
                </a:solidFill>
                <a:latin typeface="Cambria" pitchFamily="18" charset="0"/>
              </a:rPr>
              <a:t>      мониторинга реализации ОП , в том числе на  соответствие  Профессиональным стандартам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B1ADBEEB-2426-410C-A0FD-EF2B0C1DA159}"/>
              </a:ext>
            </a:extLst>
          </p:cNvPr>
          <p:cNvSpPr txBox="1"/>
          <p:nvPr/>
        </p:nvSpPr>
        <p:spPr>
          <a:xfrm>
            <a:off x="6321000" y="4937213"/>
            <a:ext cx="3150000" cy="4717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8" name="Прямоугольник 47">
            <a:extLst>
              <a:ext uri="{FF2B5EF4-FFF2-40B4-BE49-F238E27FC236}">
                <a16:creationId xmlns:a16="http://schemas.microsoft.com/office/drawing/2014/main" xmlns="" id="{3B9475B0-AB54-4CBC-B18C-43CE147F75FA}"/>
              </a:ext>
            </a:extLst>
          </p:cNvPr>
          <p:cNvSpPr/>
          <p:nvPr/>
        </p:nvSpPr>
        <p:spPr>
          <a:xfrm>
            <a:off x="7131000" y="5409000"/>
            <a:ext cx="41963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 smtClean="0">
              <a:solidFill>
                <a:schemeClr val="bg1"/>
              </a:solidFill>
            </a:endParaRPr>
          </a:p>
          <a:p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6D90C2EB-832E-45A7-92F5-A6C06A33B1A0}"/>
              </a:ext>
            </a:extLst>
          </p:cNvPr>
          <p:cNvSpPr txBox="1"/>
          <p:nvPr/>
        </p:nvSpPr>
        <p:spPr>
          <a:xfrm>
            <a:off x="1551001" y="179392"/>
            <a:ext cx="7739999" cy="58477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Cambria" panose="02040503050406030204" pitchFamily="18" charset="0"/>
              </a:rPr>
              <a:t>Основные направления деятельности</a:t>
            </a:r>
            <a:endParaRPr lang="ru-RU" sz="32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923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: скругленные противолежащие углы 1">
            <a:extLst>
              <a:ext uri="{FF2B5EF4-FFF2-40B4-BE49-F238E27FC236}">
                <a16:creationId xmlns:a16="http://schemas.microsoft.com/office/drawing/2014/main" xmlns="" id="{C1B74FFC-22B1-4F16-9F6B-5FCDAD8B4FD8}"/>
              </a:ext>
            </a:extLst>
          </p:cNvPr>
          <p:cNvSpPr/>
          <p:nvPr/>
        </p:nvSpPr>
        <p:spPr>
          <a:xfrm>
            <a:off x="651000" y="1809000"/>
            <a:ext cx="3060000" cy="4231711"/>
          </a:xfrm>
          <a:prstGeom prst="round2DiagRect">
            <a:avLst>
              <a:gd name="adj1" fmla="val 0"/>
              <a:gd name="adj2" fmla="val 29398"/>
            </a:avLst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 dirty="0"/>
          </a:p>
        </p:txBody>
      </p:sp>
      <p:sp>
        <p:nvSpPr>
          <p:cNvPr id="3" name="Прямоугольник: скругленные противолежащие углы 2">
            <a:extLst>
              <a:ext uri="{FF2B5EF4-FFF2-40B4-BE49-F238E27FC236}">
                <a16:creationId xmlns:a16="http://schemas.microsoft.com/office/drawing/2014/main" xmlns="" id="{7613D9BA-71A9-47BA-9567-325935C95C35}"/>
              </a:ext>
            </a:extLst>
          </p:cNvPr>
          <p:cNvSpPr/>
          <p:nvPr/>
        </p:nvSpPr>
        <p:spPr>
          <a:xfrm>
            <a:off x="3846000" y="1719000"/>
            <a:ext cx="3240000" cy="4410000"/>
          </a:xfrm>
          <a:prstGeom prst="round2DiagRect">
            <a:avLst>
              <a:gd name="adj1" fmla="val 0"/>
              <a:gd name="adj2" fmla="val 29398"/>
            </a:avLst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Прямоугольник: скругленные противолежащие углы 3">
            <a:extLst>
              <a:ext uri="{FF2B5EF4-FFF2-40B4-BE49-F238E27FC236}">
                <a16:creationId xmlns:a16="http://schemas.microsoft.com/office/drawing/2014/main" xmlns="" id="{8E3A65CF-5054-4F37-A296-63B5A4B88DAC}"/>
              </a:ext>
            </a:extLst>
          </p:cNvPr>
          <p:cNvSpPr/>
          <p:nvPr/>
        </p:nvSpPr>
        <p:spPr>
          <a:xfrm>
            <a:off x="7446000" y="1764000"/>
            <a:ext cx="3465000" cy="4096711"/>
          </a:xfrm>
          <a:prstGeom prst="round2DiagRect">
            <a:avLst>
              <a:gd name="adj1" fmla="val 0"/>
              <a:gd name="adj2" fmla="val 29398"/>
            </a:avLst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: скругленные противолежащие углы 7">
            <a:extLst>
              <a:ext uri="{FF2B5EF4-FFF2-40B4-BE49-F238E27FC236}">
                <a16:creationId xmlns:a16="http://schemas.microsoft.com/office/drawing/2014/main" xmlns="" id="{6CBA279B-9704-4BE5-AA02-3B3B1821AC92}"/>
              </a:ext>
            </a:extLst>
          </p:cNvPr>
          <p:cNvSpPr/>
          <p:nvPr/>
        </p:nvSpPr>
        <p:spPr>
          <a:xfrm>
            <a:off x="2248500" y="1944000"/>
            <a:ext cx="675000" cy="495000"/>
          </a:xfrm>
          <a:prstGeom prst="round2DiagRect">
            <a:avLst>
              <a:gd name="adj1" fmla="val 0"/>
              <a:gd name="adj2" fmla="val 2939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: скругленные противолежащие углы 10">
            <a:extLst>
              <a:ext uri="{FF2B5EF4-FFF2-40B4-BE49-F238E27FC236}">
                <a16:creationId xmlns:a16="http://schemas.microsoft.com/office/drawing/2014/main" xmlns="" id="{D4D9F486-5A59-4C5F-88E8-5EAEAC94D4F6}"/>
              </a:ext>
            </a:extLst>
          </p:cNvPr>
          <p:cNvSpPr/>
          <p:nvPr/>
        </p:nvSpPr>
        <p:spPr>
          <a:xfrm>
            <a:off x="9268500" y="1944000"/>
            <a:ext cx="675000" cy="495000"/>
          </a:xfrm>
          <a:prstGeom prst="round2DiagRect">
            <a:avLst>
              <a:gd name="adj1" fmla="val 0"/>
              <a:gd name="adj2" fmla="val 2939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: скругленные противолежащие углы 12">
            <a:extLst>
              <a:ext uri="{FF2B5EF4-FFF2-40B4-BE49-F238E27FC236}">
                <a16:creationId xmlns:a16="http://schemas.microsoft.com/office/drawing/2014/main" xmlns="" id="{03294A7C-8FEB-4EE8-998A-041151B9C268}"/>
              </a:ext>
            </a:extLst>
          </p:cNvPr>
          <p:cNvSpPr/>
          <p:nvPr/>
        </p:nvSpPr>
        <p:spPr>
          <a:xfrm>
            <a:off x="5821156" y="1944000"/>
            <a:ext cx="675000" cy="495000"/>
          </a:xfrm>
          <a:prstGeom prst="round2DiagRect">
            <a:avLst>
              <a:gd name="adj1" fmla="val 0"/>
              <a:gd name="adj2" fmla="val 2939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00F5774C-1F1F-43D3-BDFC-31644976D97E}"/>
              </a:ext>
            </a:extLst>
          </p:cNvPr>
          <p:cNvSpPr txBox="1"/>
          <p:nvPr/>
        </p:nvSpPr>
        <p:spPr>
          <a:xfrm>
            <a:off x="2310925" y="1940764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01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93E9AC69-6186-4542-9D6C-5B6BCA0B600A}"/>
              </a:ext>
            </a:extLst>
          </p:cNvPr>
          <p:cNvSpPr txBox="1"/>
          <p:nvPr/>
        </p:nvSpPr>
        <p:spPr>
          <a:xfrm>
            <a:off x="5883580" y="1915780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02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5C23E6B3-0883-4C44-B96F-9E8C86EB7F07}"/>
              </a:ext>
            </a:extLst>
          </p:cNvPr>
          <p:cNvSpPr txBox="1"/>
          <p:nvPr/>
        </p:nvSpPr>
        <p:spPr>
          <a:xfrm>
            <a:off x="9330924" y="1915780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03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DE372FAA-4895-48D7-8EF3-0AAF6AF17A00}"/>
              </a:ext>
            </a:extLst>
          </p:cNvPr>
          <p:cNvSpPr/>
          <p:nvPr/>
        </p:nvSpPr>
        <p:spPr>
          <a:xfrm>
            <a:off x="1200587" y="2529000"/>
            <a:ext cx="2645413" cy="3465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b="1" dirty="0" smtClean="0">
                <a:latin typeface="Cambria" pitchFamily="18" charset="0"/>
              </a:rPr>
              <a:t>Создание рабочей группы по составлению региональных карт потребностей  в специалистах сферы искусства</a:t>
            </a:r>
            <a:endParaRPr lang="ru-RU" sz="2400" b="1" dirty="0" smtClean="0"/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xmlns="" id="{96DAC3A2-B1F5-4F30-90B8-93F4F7011F70}"/>
              </a:ext>
            </a:extLst>
          </p:cNvPr>
          <p:cNvSpPr/>
          <p:nvPr/>
        </p:nvSpPr>
        <p:spPr>
          <a:xfrm>
            <a:off x="1955999" y="769436"/>
            <a:ext cx="8145001" cy="584775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Cambria" pitchFamily="18" charset="0"/>
              </a:rPr>
              <a:t>Основные направления деятельности</a:t>
            </a:r>
            <a:endParaRPr lang="ru-RU" sz="3200" dirty="0">
              <a:latin typeface="Cambria" pitchFamily="18" charset="0"/>
            </a:endParaRP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xmlns="" id="{F4D09E8D-E8C9-4345-9555-FE9E175C99C9}"/>
              </a:ext>
            </a:extLst>
          </p:cNvPr>
          <p:cNvSpPr/>
          <p:nvPr/>
        </p:nvSpPr>
        <p:spPr>
          <a:xfrm>
            <a:off x="8220586" y="2813207"/>
            <a:ext cx="277082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400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4026000" y="2619000"/>
            <a:ext cx="2970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Cambria" pitchFamily="18" charset="0"/>
              </a:rPr>
              <a:t> Создание проекта               модели   «Серебряные   университеты» в сфере искусства.   Разработка   программ,  методического   обеспечения</a:t>
            </a:r>
            <a:endParaRPr lang="ru-RU" sz="2000" dirty="0" smtClean="0">
              <a:latin typeface="Cambria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7626000" y="2439000"/>
            <a:ext cx="3375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k-KZ" sz="2400" b="1" dirty="0" smtClean="0">
              <a:latin typeface="Cambria" pitchFamily="18" charset="0"/>
            </a:endParaRPr>
          </a:p>
          <a:p>
            <a:r>
              <a:rPr lang="kk-KZ" sz="2400" b="1" dirty="0" smtClean="0">
                <a:latin typeface="Cambria" pitchFamily="18" charset="0"/>
              </a:rPr>
              <a:t>О текущей ситуации и совершенствовании</a:t>
            </a:r>
          </a:p>
          <a:p>
            <a:r>
              <a:rPr lang="kk-KZ" sz="2400" b="1" dirty="0" smtClean="0">
                <a:latin typeface="Cambria" pitchFamily="18" charset="0"/>
              </a:rPr>
              <a:t> дуального обучения в  вузах искусств РК</a:t>
            </a:r>
            <a:endParaRPr lang="ru-RU" sz="24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907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: скругленные противолежащие углы 1">
            <a:extLst>
              <a:ext uri="{FF2B5EF4-FFF2-40B4-BE49-F238E27FC236}">
                <a16:creationId xmlns:a16="http://schemas.microsoft.com/office/drawing/2014/main" xmlns="" id="{C1B74FFC-22B1-4F16-9F6B-5FCDAD8B4FD8}"/>
              </a:ext>
            </a:extLst>
          </p:cNvPr>
          <p:cNvSpPr/>
          <p:nvPr/>
        </p:nvSpPr>
        <p:spPr>
          <a:xfrm>
            <a:off x="966000" y="1807289"/>
            <a:ext cx="3240000" cy="4366711"/>
          </a:xfrm>
          <a:prstGeom prst="round2DiagRect">
            <a:avLst>
              <a:gd name="adj1" fmla="val 0"/>
              <a:gd name="adj2" fmla="val 29398"/>
            </a:avLst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: скругленные противолежащие углы 2">
            <a:extLst>
              <a:ext uri="{FF2B5EF4-FFF2-40B4-BE49-F238E27FC236}">
                <a16:creationId xmlns:a16="http://schemas.microsoft.com/office/drawing/2014/main" xmlns="" id="{7613D9BA-71A9-47BA-9567-325935C95C35}"/>
              </a:ext>
            </a:extLst>
          </p:cNvPr>
          <p:cNvSpPr/>
          <p:nvPr/>
        </p:nvSpPr>
        <p:spPr>
          <a:xfrm>
            <a:off x="4476000" y="1808639"/>
            <a:ext cx="3240000" cy="4365361"/>
          </a:xfrm>
          <a:prstGeom prst="round2DiagRect">
            <a:avLst>
              <a:gd name="adj1" fmla="val 0"/>
              <a:gd name="adj2" fmla="val 29398"/>
            </a:avLst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: скругленные противолежащие углы 3">
            <a:extLst>
              <a:ext uri="{FF2B5EF4-FFF2-40B4-BE49-F238E27FC236}">
                <a16:creationId xmlns:a16="http://schemas.microsoft.com/office/drawing/2014/main" xmlns="" id="{8E3A65CF-5054-4F37-A296-63B5A4B88DAC}"/>
              </a:ext>
            </a:extLst>
          </p:cNvPr>
          <p:cNvSpPr/>
          <p:nvPr/>
        </p:nvSpPr>
        <p:spPr>
          <a:xfrm>
            <a:off x="7986000" y="1807289"/>
            <a:ext cx="3240000" cy="4411711"/>
          </a:xfrm>
          <a:prstGeom prst="round2DiagRect">
            <a:avLst>
              <a:gd name="adj1" fmla="val 0"/>
              <a:gd name="adj2" fmla="val 29398"/>
            </a:avLst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: скругленные противолежащие углы 7">
            <a:extLst>
              <a:ext uri="{FF2B5EF4-FFF2-40B4-BE49-F238E27FC236}">
                <a16:creationId xmlns:a16="http://schemas.microsoft.com/office/drawing/2014/main" xmlns="" id="{6CBA279B-9704-4BE5-AA02-3B3B1821AC92}"/>
              </a:ext>
            </a:extLst>
          </p:cNvPr>
          <p:cNvSpPr/>
          <p:nvPr/>
        </p:nvSpPr>
        <p:spPr>
          <a:xfrm>
            <a:off x="2248500" y="1944000"/>
            <a:ext cx="675000" cy="495000"/>
          </a:xfrm>
          <a:prstGeom prst="round2DiagRect">
            <a:avLst>
              <a:gd name="adj1" fmla="val 0"/>
              <a:gd name="adj2" fmla="val 2939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: скругленные противолежащие углы 10">
            <a:extLst>
              <a:ext uri="{FF2B5EF4-FFF2-40B4-BE49-F238E27FC236}">
                <a16:creationId xmlns:a16="http://schemas.microsoft.com/office/drawing/2014/main" xmlns="" id="{D4D9F486-5A59-4C5F-88E8-5EAEAC94D4F6}"/>
              </a:ext>
            </a:extLst>
          </p:cNvPr>
          <p:cNvSpPr/>
          <p:nvPr/>
        </p:nvSpPr>
        <p:spPr>
          <a:xfrm>
            <a:off x="9268500" y="1944000"/>
            <a:ext cx="675000" cy="495000"/>
          </a:xfrm>
          <a:prstGeom prst="round2DiagRect">
            <a:avLst>
              <a:gd name="adj1" fmla="val 0"/>
              <a:gd name="adj2" fmla="val 2939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: скругленные противолежащие углы 12">
            <a:extLst>
              <a:ext uri="{FF2B5EF4-FFF2-40B4-BE49-F238E27FC236}">
                <a16:creationId xmlns:a16="http://schemas.microsoft.com/office/drawing/2014/main" xmlns="" id="{03294A7C-8FEB-4EE8-998A-041151B9C268}"/>
              </a:ext>
            </a:extLst>
          </p:cNvPr>
          <p:cNvSpPr/>
          <p:nvPr/>
        </p:nvSpPr>
        <p:spPr>
          <a:xfrm>
            <a:off x="5821156" y="1944000"/>
            <a:ext cx="675000" cy="495000"/>
          </a:xfrm>
          <a:prstGeom prst="round2DiagRect">
            <a:avLst>
              <a:gd name="adj1" fmla="val 0"/>
              <a:gd name="adj2" fmla="val 2939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00F5774C-1F1F-43D3-BDFC-31644976D97E}"/>
              </a:ext>
            </a:extLst>
          </p:cNvPr>
          <p:cNvSpPr txBox="1"/>
          <p:nvPr/>
        </p:nvSpPr>
        <p:spPr>
          <a:xfrm>
            <a:off x="2310925" y="1940764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04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93E9AC69-6186-4542-9D6C-5B6BCA0B600A}"/>
              </a:ext>
            </a:extLst>
          </p:cNvPr>
          <p:cNvSpPr txBox="1"/>
          <p:nvPr/>
        </p:nvSpPr>
        <p:spPr>
          <a:xfrm>
            <a:off x="5883580" y="1915780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05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5C23E6B3-0883-4C44-B96F-9E8C86EB7F07}"/>
              </a:ext>
            </a:extLst>
          </p:cNvPr>
          <p:cNvSpPr txBox="1"/>
          <p:nvPr/>
        </p:nvSpPr>
        <p:spPr>
          <a:xfrm>
            <a:off x="9330924" y="1915780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06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DE372FAA-4895-48D7-8EF3-0AAF6AF17A00}"/>
              </a:ext>
            </a:extLst>
          </p:cNvPr>
          <p:cNvSpPr/>
          <p:nvPr/>
        </p:nvSpPr>
        <p:spPr>
          <a:xfrm>
            <a:off x="1200587" y="2574000"/>
            <a:ext cx="277082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b="1" dirty="0" smtClean="0">
                <a:latin typeface="Cambria" pitchFamily="18" charset="0"/>
              </a:rPr>
              <a:t>Разработка концепции профильной магистратуры и докторантуры по направлению «Искусство». Формирование контингента докторантов на основе оценки   творческих и исследовательских навыков.</a:t>
            </a:r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xmlns="" id="{96DAC3A2-B1F5-4F30-90B8-93F4F7011F70}"/>
              </a:ext>
            </a:extLst>
          </p:cNvPr>
          <p:cNvSpPr/>
          <p:nvPr/>
        </p:nvSpPr>
        <p:spPr>
          <a:xfrm>
            <a:off x="1955999" y="769436"/>
            <a:ext cx="8145001" cy="584775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Cambria" pitchFamily="18" charset="0"/>
              </a:rPr>
              <a:t>Основные направления деятельности</a:t>
            </a:r>
            <a:endParaRPr lang="ru-RU" sz="3200" dirty="0">
              <a:latin typeface="Cambria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4701000" y="3105835"/>
            <a:ext cx="2745000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lt1"/>
                </a:solidFill>
              </a:rPr>
              <a:t>О ходе реализации программы «</a:t>
            </a:r>
            <a:r>
              <a:rPr lang="kk-KZ" b="1" dirty="0" smtClean="0">
                <a:solidFill>
                  <a:schemeClr val="lt1"/>
                </a:solidFill>
              </a:rPr>
              <a:t>Мам</a:t>
            </a:r>
            <a:r>
              <a:rPr lang="ru-RU" b="1" dirty="0" smtClean="0"/>
              <a:t>  </a:t>
            </a:r>
            <a:r>
              <a:rPr lang="ru-RU" sz="2800" b="1" dirty="0" smtClean="0">
                <a:latin typeface="Cambria" pitchFamily="18" charset="0"/>
              </a:rPr>
              <a:t>Реализация программы «</a:t>
            </a:r>
            <a:r>
              <a:rPr lang="kk-KZ" sz="2800" b="1" dirty="0" smtClean="0">
                <a:latin typeface="Cambria" pitchFamily="18" charset="0"/>
              </a:rPr>
              <a:t>Мамандығым - болашағым</a:t>
            </a:r>
            <a:r>
              <a:rPr lang="ru-RU" sz="2800" b="1" dirty="0" smtClean="0">
                <a:latin typeface="Cambria" pitchFamily="18" charset="0"/>
              </a:rPr>
              <a:t>»</a:t>
            </a:r>
            <a:r>
              <a:rPr lang="kk-KZ" sz="2800" b="1" dirty="0" smtClean="0">
                <a:solidFill>
                  <a:schemeClr val="lt1"/>
                </a:solidFill>
                <a:latin typeface="Cambria" pitchFamily="18" charset="0"/>
              </a:rPr>
              <a:t> </a:t>
            </a:r>
            <a:r>
              <a:rPr lang="kk-KZ" b="1" dirty="0" smtClean="0">
                <a:solidFill>
                  <a:schemeClr val="lt1"/>
                </a:solidFill>
              </a:rPr>
              <a:t>болашағым</a:t>
            </a:r>
            <a:r>
              <a:rPr lang="ru-RU" b="1" dirty="0" smtClean="0">
                <a:solidFill>
                  <a:schemeClr val="lt1"/>
                </a:solidFill>
              </a:rPr>
              <a:t>»</a:t>
            </a:r>
            <a:endParaRPr lang="ru-RU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8076000" y="2619000"/>
            <a:ext cx="3150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Cambria" pitchFamily="18" charset="0"/>
              </a:rPr>
              <a:t>Работа над созданием «Национального портфеля образовательных программ»,</a:t>
            </a:r>
          </a:p>
          <a:p>
            <a:r>
              <a:rPr lang="ru-RU" b="1" dirty="0" smtClean="0">
                <a:latin typeface="Cambria" pitchFamily="18" charset="0"/>
              </a:rPr>
              <a:t> в который войдут лучшие ОП по направлению «Искусство». Совершенствование содержания образовательных программ.</a:t>
            </a:r>
            <a:endParaRPr lang="ru-RU" b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907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: скругленные противолежащие углы 1">
            <a:extLst>
              <a:ext uri="{FF2B5EF4-FFF2-40B4-BE49-F238E27FC236}">
                <a16:creationId xmlns:a16="http://schemas.microsoft.com/office/drawing/2014/main" xmlns="" id="{C1B74FFC-22B1-4F16-9F6B-5FCDAD8B4FD8}"/>
              </a:ext>
            </a:extLst>
          </p:cNvPr>
          <p:cNvSpPr/>
          <p:nvPr/>
        </p:nvSpPr>
        <p:spPr>
          <a:xfrm>
            <a:off x="786000" y="1809000"/>
            <a:ext cx="3240000" cy="4366711"/>
          </a:xfrm>
          <a:prstGeom prst="round2DiagRect">
            <a:avLst>
              <a:gd name="adj1" fmla="val 0"/>
              <a:gd name="adj2" fmla="val 29398"/>
            </a:avLst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: скругленные противолежащие углы 2">
            <a:extLst>
              <a:ext uri="{FF2B5EF4-FFF2-40B4-BE49-F238E27FC236}">
                <a16:creationId xmlns:a16="http://schemas.microsoft.com/office/drawing/2014/main" xmlns="" id="{7613D9BA-71A9-47BA-9567-325935C95C35}"/>
              </a:ext>
            </a:extLst>
          </p:cNvPr>
          <p:cNvSpPr/>
          <p:nvPr/>
        </p:nvSpPr>
        <p:spPr>
          <a:xfrm>
            <a:off x="4476000" y="1808639"/>
            <a:ext cx="3240000" cy="4365361"/>
          </a:xfrm>
          <a:prstGeom prst="round2DiagRect">
            <a:avLst>
              <a:gd name="adj1" fmla="val 0"/>
              <a:gd name="adj2" fmla="val 29398"/>
            </a:avLst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: скругленные противолежащие углы 3">
            <a:extLst>
              <a:ext uri="{FF2B5EF4-FFF2-40B4-BE49-F238E27FC236}">
                <a16:creationId xmlns:a16="http://schemas.microsoft.com/office/drawing/2014/main" xmlns="" id="{8E3A65CF-5054-4F37-A296-63B5A4B88DAC}"/>
              </a:ext>
            </a:extLst>
          </p:cNvPr>
          <p:cNvSpPr/>
          <p:nvPr/>
        </p:nvSpPr>
        <p:spPr>
          <a:xfrm>
            <a:off x="7986000" y="1807289"/>
            <a:ext cx="3240000" cy="4411711"/>
          </a:xfrm>
          <a:prstGeom prst="round2DiagRect">
            <a:avLst>
              <a:gd name="adj1" fmla="val 0"/>
              <a:gd name="adj2" fmla="val 29398"/>
            </a:avLst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: скругленные противолежащие углы 7">
            <a:extLst>
              <a:ext uri="{FF2B5EF4-FFF2-40B4-BE49-F238E27FC236}">
                <a16:creationId xmlns:a16="http://schemas.microsoft.com/office/drawing/2014/main" xmlns="" id="{6CBA279B-9704-4BE5-AA02-3B3B1821AC92}"/>
              </a:ext>
            </a:extLst>
          </p:cNvPr>
          <p:cNvSpPr/>
          <p:nvPr/>
        </p:nvSpPr>
        <p:spPr>
          <a:xfrm>
            <a:off x="2248500" y="1944000"/>
            <a:ext cx="675000" cy="495000"/>
          </a:xfrm>
          <a:prstGeom prst="round2DiagRect">
            <a:avLst>
              <a:gd name="adj1" fmla="val 0"/>
              <a:gd name="adj2" fmla="val 2939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: скругленные противолежащие углы 10">
            <a:extLst>
              <a:ext uri="{FF2B5EF4-FFF2-40B4-BE49-F238E27FC236}">
                <a16:creationId xmlns:a16="http://schemas.microsoft.com/office/drawing/2014/main" xmlns="" id="{D4D9F486-5A59-4C5F-88E8-5EAEAC94D4F6}"/>
              </a:ext>
            </a:extLst>
          </p:cNvPr>
          <p:cNvSpPr/>
          <p:nvPr/>
        </p:nvSpPr>
        <p:spPr>
          <a:xfrm>
            <a:off x="9268500" y="1944000"/>
            <a:ext cx="675000" cy="495000"/>
          </a:xfrm>
          <a:prstGeom prst="round2DiagRect">
            <a:avLst>
              <a:gd name="adj1" fmla="val 0"/>
              <a:gd name="adj2" fmla="val 2939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: скругленные противолежащие углы 12">
            <a:extLst>
              <a:ext uri="{FF2B5EF4-FFF2-40B4-BE49-F238E27FC236}">
                <a16:creationId xmlns:a16="http://schemas.microsoft.com/office/drawing/2014/main" xmlns="" id="{03294A7C-8FEB-4EE8-998A-041151B9C268}"/>
              </a:ext>
            </a:extLst>
          </p:cNvPr>
          <p:cNvSpPr/>
          <p:nvPr/>
        </p:nvSpPr>
        <p:spPr>
          <a:xfrm>
            <a:off x="5821156" y="1944000"/>
            <a:ext cx="675000" cy="495000"/>
          </a:xfrm>
          <a:prstGeom prst="round2DiagRect">
            <a:avLst>
              <a:gd name="adj1" fmla="val 0"/>
              <a:gd name="adj2" fmla="val 2939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00F5774C-1F1F-43D3-BDFC-31644976D97E}"/>
              </a:ext>
            </a:extLst>
          </p:cNvPr>
          <p:cNvSpPr txBox="1"/>
          <p:nvPr/>
        </p:nvSpPr>
        <p:spPr>
          <a:xfrm>
            <a:off x="2310925" y="1940764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07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93E9AC69-6186-4542-9D6C-5B6BCA0B600A}"/>
              </a:ext>
            </a:extLst>
          </p:cNvPr>
          <p:cNvSpPr txBox="1"/>
          <p:nvPr/>
        </p:nvSpPr>
        <p:spPr>
          <a:xfrm>
            <a:off x="5883580" y="1915780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08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5C23E6B3-0883-4C44-B96F-9E8C86EB7F07}"/>
              </a:ext>
            </a:extLst>
          </p:cNvPr>
          <p:cNvSpPr txBox="1"/>
          <p:nvPr/>
        </p:nvSpPr>
        <p:spPr>
          <a:xfrm>
            <a:off x="9330924" y="1915780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09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DE372FAA-4895-48D7-8EF3-0AAF6AF17A00}"/>
              </a:ext>
            </a:extLst>
          </p:cNvPr>
          <p:cNvSpPr/>
          <p:nvPr/>
        </p:nvSpPr>
        <p:spPr>
          <a:xfrm>
            <a:off x="1200587" y="2574000"/>
            <a:ext cx="27708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endParaRPr lang="ru-RU" b="1" dirty="0" smtClean="0">
              <a:latin typeface="Cambria" pitchFamily="18" charset="0"/>
            </a:endParaRPr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xmlns="" id="{96DAC3A2-B1F5-4F30-90B8-93F4F7011F70}"/>
              </a:ext>
            </a:extLst>
          </p:cNvPr>
          <p:cNvSpPr/>
          <p:nvPr/>
        </p:nvSpPr>
        <p:spPr>
          <a:xfrm>
            <a:off x="1955999" y="769436"/>
            <a:ext cx="8145001" cy="584775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Cambria" pitchFamily="18" charset="0"/>
              </a:rPr>
              <a:t>Основные направления деятельности</a:t>
            </a:r>
            <a:endParaRPr lang="ru-RU" sz="3200" dirty="0">
              <a:latin typeface="Cambria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4701000" y="3105835"/>
            <a:ext cx="2745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lt1"/>
                </a:solidFill>
              </a:rPr>
              <a:t>О ходе реализации программы «</a:t>
            </a:r>
            <a:r>
              <a:rPr lang="kk-KZ" b="1" dirty="0" smtClean="0">
                <a:solidFill>
                  <a:schemeClr val="lt1"/>
                </a:solidFill>
              </a:rPr>
              <a:t>Мам</a:t>
            </a:r>
            <a:r>
              <a:rPr lang="ru-RU" b="1" dirty="0" smtClean="0"/>
              <a:t>  </a:t>
            </a:r>
            <a:r>
              <a:rPr lang="kk-KZ" b="1" dirty="0" smtClean="0">
                <a:solidFill>
                  <a:schemeClr val="lt1"/>
                </a:solidFill>
              </a:rPr>
              <a:t>болашағым</a:t>
            </a:r>
            <a:r>
              <a:rPr lang="ru-RU" b="1" dirty="0" smtClean="0">
                <a:solidFill>
                  <a:schemeClr val="lt1"/>
                </a:solidFill>
              </a:rPr>
              <a:t>»</a:t>
            </a:r>
            <a:endParaRPr lang="ru-RU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8076000" y="2619000"/>
            <a:ext cx="3150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Cambria" pitchFamily="18" charset="0"/>
              </a:rPr>
              <a:t>Проведение </a:t>
            </a:r>
            <a:r>
              <a:rPr lang="ru-RU" sz="2000" b="1" dirty="0" err="1" smtClean="0">
                <a:latin typeface="Cambria" pitchFamily="18" charset="0"/>
              </a:rPr>
              <a:t>форсайт</a:t>
            </a:r>
            <a:r>
              <a:rPr lang="ru-RU" sz="2000" b="1" dirty="0" smtClean="0">
                <a:latin typeface="Cambria" pitchFamily="18" charset="0"/>
              </a:rPr>
              <a:t> сессии «Создание интегрированной образовательной платформы с целью обеспечения адаптивного учебного процесса с </a:t>
            </a:r>
            <a:r>
              <a:rPr lang="ru-RU" sz="2000" b="1" dirty="0" err="1" smtClean="0">
                <a:latin typeface="Cambria" pitchFamily="18" charset="0"/>
              </a:rPr>
              <a:t>геймификацией</a:t>
            </a:r>
            <a:r>
              <a:rPr lang="ru-RU" sz="2000" b="1" dirty="0" smtClean="0">
                <a:latin typeface="Cambria" pitchFamily="18" charset="0"/>
              </a:rPr>
              <a:t> и </a:t>
            </a:r>
            <a:r>
              <a:rPr lang="ru-RU" sz="2000" b="1" dirty="0" err="1" smtClean="0">
                <a:latin typeface="Cambria" pitchFamily="18" charset="0"/>
              </a:rPr>
              <a:t>персонализацией</a:t>
            </a:r>
            <a:r>
              <a:rPr lang="ru-RU" sz="2000" b="1" dirty="0" smtClean="0">
                <a:latin typeface="Cambria" pitchFamily="18" charset="0"/>
              </a:rPr>
              <a:t>»</a:t>
            </a:r>
            <a:endParaRPr lang="ru-RU" sz="2000" b="1" dirty="0">
              <a:latin typeface="Cambria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876000" y="2709000"/>
            <a:ext cx="2925000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ru-RU" sz="2000" b="1" dirty="0" smtClean="0">
                <a:latin typeface="Cambria" pitchFamily="18" charset="0"/>
              </a:rPr>
              <a:t> </a:t>
            </a:r>
            <a:r>
              <a:rPr lang="ru-RU" sz="2200" b="1" dirty="0" smtClean="0">
                <a:latin typeface="Cambria" pitchFamily="18" charset="0"/>
              </a:rPr>
              <a:t>Организация  </a:t>
            </a:r>
          </a:p>
          <a:p>
            <a:pPr marL="457200" indent="-457200"/>
            <a:r>
              <a:rPr lang="ru-RU" sz="2400" b="1" dirty="0" smtClean="0">
                <a:latin typeface="Cambria" pitchFamily="18" charset="0"/>
              </a:rPr>
              <a:t>диалоговой</a:t>
            </a:r>
            <a:r>
              <a:rPr lang="ru-RU" sz="2200" b="1" dirty="0" smtClean="0">
                <a:latin typeface="Cambria" pitchFamily="18" charset="0"/>
              </a:rPr>
              <a:t> </a:t>
            </a:r>
          </a:p>
          <a:p>
            <a:pPr marL="457200" indent="-457200"/>
            <a:r>
              <a:rPr lang="ru-RU" sz="2200" b="1" dirty="0" smtClean="0">
                <a:latin typeface="Cambria" pitchFamily="18" charset="0"/>
              </a:rPr>
              <a:t>площадки по </a:t>
            </a:r>
          </a:p>
          <a:p>
            <a:pPr marL="457200" indent="-457200"/>
            <a:r>
              <a:rPr lang="ru-RU" sz="2200" b="1" dirty="0" smtClean="0">
                <a:latin typeface="Cambria" pitchFamily="18" charset="0"/>
              </a:rPr>
              <a:t>вопросам </a:t>
            </a:r>
          </a:p>
          <a:p>
            <a:pPr marL="457200" indent="-457200"/>
            <a:r>
              <a:rPr lang="ru-RU" sz="2200" b="1" dirty="0" smtClean="0">
                <a:latin typeface="Cambria" pitchFamily="18" charset="0"/>
              </a:rPr>
              <a:t>сертификации </a:t>
            </a:r>
          </a:p>
          <a:p>
            <a:pPr marL="457200" indent="-457200"/>
            <a:r>
              <a:rPr lang="ru-RU" sz="2200" b="1" dirty="0" smtClean="0">
                <a:latin typeface="Cambria" pitchFamily="18" charset="0"/>
              </a:rPr>
              <a:t>профессиональных </a:t>
            </a:r>
          </a:p>
          <a:p>
            <a:pPr marL="457200" indent="-457200"/>
            <a:r>
              <a:rPr lang="ru-RU" sz="2200" b="1" dirty="0" smtClean="0">
                <a:latin typeface="Cambria" pitchFamily="18" charset="0"/>
              </a:rPr>
              <a:t>навыков в сфере </a:t>
            </a:r>
          </a:p>
          <a:p>
            <a:pPr marL="457200" indent="-457200"/>
            <a:r>
              <a:rPr lang="ru-RU" sz="2200" b="1" dirty="0" smtClean="0">
                <a:latin typeface="Cambria" pitchFamily="18" charset="0"/>
              </a:rPr>
              <a:t>искусства</a:t>
            </a:r>
            <a:endParaRPr lang="ru-RU" sz="2200" b="1" dirty="0">
              <a:latin typeface="Cambria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656000" y="2664000"/>
            <a:ext cx="2565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dirty="0" smtClean="0">
                <a:latin typeface="Cambria" pitchFamily="18" charset="0"/>
              </a:rPr>
              <a:t>Вопросы создания терминологического фонда на государственном языке по направлениям искусства </a:t>
            </a:r>
          </a:p>
        </p:txBody>
      </p:sp>
    </p:spTree>
    <p:extLst>
      <p:ext uri="{BB962C8B-B14F-4D97-AF65-F5344CB8AC3E}">
        <p14:creationId xmlns:p14="http://schemas.microsoft.com/office/powerpoint/2010/main" val="1773907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: скругленные противолежащие углы 1">
            <a:extLst>
              <a:ext uri="{FF2B5EF4-FFF2-40B4-BE49-F238E27FC236}">
                <a16:creationId xmlns:a16="http://schemas.microsoft.com/office/drawing/2014/main" xmlns="" id="{C1B74FFC-22B1-4F16-9F6B-5FCDAD8B4FD8}"/>
              </a:ext>
            </a:extLst>
          </p:cNvPr>
          <p:cNvSpPr/>
          <p:nvPr/>
        </p:nvSpPr>
        <p:spPr>
          <a:xfrm>
            <a:off x="786000" y="1809000"/>
            <a:ext cx="3240000" cy="4366711"/>
          </a:xfrm>
          <a:prstGeom prst="round2DiagRect">
            <a:avLst>
              <a:gd name="adj1" fmla="val 0"/>
              <a:gd name="adj2" fmla="val 29398"/>
            </a:avLst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: скругленные противолежащие углы 2">
            <a:extLst>
              <a:ext uri="{FF2B5EF4-FFF2-40B4-BE49-F238E27FC236}">
                <a16:creationId xmlns:a16="http://schemas.microsoft.com/office/drawing/2014/main" xmlns="" id="{7613D9BA-71A9-47BA-9567-325935C95C35}"/>
              </a:ext>
            </a:extLst>
          </p:cNvPr>
          <p:cNvSpPr/>
          <p:nvPr/>
        </p:nvSpPr>
        <p:spPr>
          <a:xfrm>
            <a:off x="4206000" y="1764000"/>
            <a:ext cx="3240000" cy="4365361"/>
          </a:xfrm>
          <a:prstGeom prst="round2DiagRect">
            <a:avLst>
              <a:gd name="adj1" fmla="val 0"/>
              <a:gd name="adj2" fmla="val 29398"/>
            </a:avLst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: скругленные противолежащие углы 3">
            <a:extLst>
              <a:ext uri="{FF2B5EF4-FFF2-40B4-BE49-F238E27FC236}">
                <a16:creationId xmlns:a16="http://schemas.microsoft.com/office/drawing/2014/main" xmlns="" id="{8E3A65CF-5054-4F37-A296-63B5A4B88DAC}"/>
              </a:ext>
            </a:extLst>
          </p:cNvPr>
          <p:cNvSpPr/>
          <p:nvPr/>
        </p:nvSpPr>
        <p:spPr>
          <a:xfrm>
            <a:off x="7716000" y="1944000"/>
            <a:ext cx="3240000" cy="4411711"/>
          </a:xfrm>
          <a:prstGeom prst="round2DiagRect">
            <a:avLst>
              <a:gd name="adj1" fmla="val 0"/>
              <a:gd name="adj2" fmla="val 29398"/>
            </a:avLst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: скругленные противолежащие углы 7">
            <a:extLst>
              <a:ext uri="{FF2B5EF4-FFF2-40B4-BE49-F238E27FC236}">
                <a16:creationId xmlns:a16="http://schemas.microsoft.com/office/drawing/2014/main" xmlns="" id="{6CBA279B-9704-4BE5-AA02-3B3B1821AC92}"/>
              </a:ext>
            </a:extLst>
          </p:cNvPr>
          <p:cNvSpPr/>
          <p:nvPr/>
        </p:nvSpPr>
        <p:spPr>
          <a:xfrm>
            <a:off x="2248500" y="1944000"/>
            <a:ext cx="675000" cy="495000"/>
          </a:xfrm>
          <a:prstGeom prst="round2DiagRect">
            <a:avLst>
              <a:gd name="adj1" fmla="val 0"/>
              <a:gd name="adj2" fmla="val 2939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: скругленные противолежащие углы 10">
            <a:extLst>
              <a:ext uri="{FF2B5EF4-FFF2-40B4-BE49-F238E27FC236}">
                <a16:creationId xmlns:a16="http://schemas.microsoft.com/office/drawing/2014/main" xmlns="" id="{D4D9F486-5A59-4C5F-88E8-5EAEAC94D4F6}"/>
              </a:ext>
            </a:extLst>
          </p:cNvPr>
          <p:cNvSpPr/>
          <p:nvPr/>
        </p:nvSpPr>
        <p:spPr>
          <a:xfrm>
            <a:off x="9268500" y="1944000"/>
            <a:ext cx="675000" cy="495000"/>
          </a:xfrm>
          <a:prstGeom prst="round2DiagRect">
            <a:avLst>
              <a:gd name="adj1" fmla="val 0"/>
              <a:gd name="adj2" fmla="val 2939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: скругленные противолежащие углы 12">
            <a:extLst>
              <a:ext uri="{FF2B5EF4-FFF2-40B4-BE49-F238E27FC236}">
                <a16:creationId xmlns:a16="http://schemas.microsoft.com/office/drawing/2014/main" xmlns="" id="{03294A7C-8FEB-4EE8-998A-041151B9C268}"/>
              </a:ext>
            </a:extLst>
          </p:cNvPr>
          <p:cNvSpPr/>
          <p:nvPr/>
        </p:nvSpPr>
        <p:spPr>
          <a:xfrm>
            <a:off x="5821156" y="1944000"/>
            <a:ext cx="675000" cy="495000"/>
          </a:xfrm>
          <a:prstGeom prst="round2DiagRect">
            <a:avLst>
              <a:gd name="adj1" fmla="val 0"/>
              <a:gd name="adj2" fmla="val 2939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00F5774C-1F1F-43D3-BDFC-31644976D97E}"/>
              </a:ext>
            </a:extLst>
          </p:cNvPr>
          <p:cNvSpPr txBox="1"/>
          <p:nvPr/>
        </p:nvSpPr>
        <p:spPr>
          <a:xfrm>
            <a:off x="2310925" y="1940764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10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93E9AC69-6186-4542-9D6C-5B6BCA0B600A}"/>
              </a:ext>
            </a:extLst>
          </p:cNvPr>
          <p:cNvSpPr txBox="1"/>
          <p:nvPr/>
        </p:nvSpPr>
        <p:spPr>
          <a:xfrm>
            <a:off x="5883580" y="1915780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11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5C23E6B3-0883-4C44-B96F-9E8C86EB7F07}"/>
              </a:ext>
            </a:extLst>
          </p:cNvPr>
          <p:cNvSpPr txBox="1"/>
          <p:nvPr/>
        </p:nvSpPr>
        <p:spPr>
          <a:xfrm>
            <a:off x="9330924" y="1915780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12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DE372FAA-4895-48D7-8EF3-0AAF6AF17A00}"/>
              </a:ext>
            </a:extLst>
          </p:cNvPr>
          <p:cNvSpPr/>
          <p:nvPr/>
        </p:nvSpPr>
        <p:spPr>
          <a:xfrm>
            <a:off x="1200587" y="2574000"/>
            <a:ext cx="27708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endParaRPr lang="ru-RU" b="1" dirty="0" smtClean="0">
              <a:latin typeface="Cambria" pitchFamily="18" charset="0"/>
            </a:endParaRPr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xmlns="" id="{96DAC3A2-B1F5-4F30-90B8-93F4F7011F70}"/>
              </a:ext>
            </a:extLst>
          </p:cNvPr>
          <p:cNvSpPr/>
          <p:nvPr/>
        </p:nvSpPr>
        <p:spPr>
          <a:xfrm>
            <a:off x="1955999" y="769436"/>
            <a:ext cx="8145001" cy="584775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Cambria" pitchFamily="18" charset="0"/>
              </a:rPr>
              <a:t>Основные направления деятельности</a:t>
            </a:r>
            <a:endParaRPr lang="ru-RU" sz="3200" dirty="0">
              <a:latin typeface="Cambria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4701000" y="3105835"/>
            <a:ext cx="2745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lt1"/>
                </a:solidFill>
              </a:rPr>
              <a:t>О ходе реализации программы «</a:t>
            </a:r>
            <a:r>
              <a:rPr lang="kk-KZ" b="1" dirty="0" smtClean="0">
                <a:solidFill>
                  <a:schemeClr val="lt1"/>
                </a:solidFill>
              </a:rPr>
              <a:t>Мам</a:t>
            </a:r>
            <a:r>
              <a:rPr lang="ru-RU" b="1" dirty="0" smtClean="0"/>
              <a:t>  </a:t>
            </a:r>
            <a:r>
              <a:rPr lang="kk-KZ" b="1" dirty="0" smtClean="0">
                <a:solidFill>
                  <a:schemeClr val="lt1"/>
                </a:solidFill>
              </a:rPr>
              <a:t>болашағым</a:t>
            </a:r>
            <a:r>
              <a:rPr lang="ru-RU" b="1" dirty="0" smtClean="0">
                <a:solidFill>
                  <a:schemeClr val="lt1"/>
                </a:solidFill>
              </a:rPr>
              <a:t>»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876000" y="2709000"/>
            <a:ext cx="2925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Cambria" pitchFamily="18" charset="0"/>
              </a:rPr>
              <a:t>Подготовка и проведение семинара «Вопросы совершенствования требований к стандартам внешнего обеспечения качества.                                                                                                                                                                                               Вопросы </a:t>
            </a:r>
            <a:r>
              <a:rPr lang="ru-RU" b="1" dirty="0" err="1" smtClean="0">
                <a:latin typeface="Cambria" pitchFamily="18" charset="0"/>
              </a:rPr>
              <a:t>профилизации</a:t>
            </a:r>
            <a:r>
              <a:rPr lang="ru-RU" b="1" dirty="0" smtClean="0">
                <a:latin typeface="Cambria" pitchFamily="18" charset="0"/>
              </a:rPr>
              <a:t> процедур аккредитации вузов искусств».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656000" y="2709000"/>
            <a:ext cx="2655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Cambria" pitchFamily="18" charset="0"/>
              </a:rPr>
              <a:t>О реализации в ОВПО по направлению «Искусство» прав людей с особыми образовательными потребностями на доступ к высшему и послевузовскому образованию</a:t>
            </a:r>
            <a:endParaRPr lang="ru-RU" sz="2000" dirty="0" smtClean="0">
              <a:latin typeface="Cambria" pitchFamily="18" charset="0"/>
            </a:endParaRPr>
          </a:p>
          <a:p>
            <a:endParaRPr lang="ru-RU" sz="2400" dirty="0" smtClean="0">
              <a:latin typeface="Cambria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851000" y="2619000"/>
            <a:ext cx="3150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Cambria" pitchFamily="18" charset="0"/>
              </a:rPr>
              <a:t>Форсайт сессия «Проблемы реализации международных образовательных программ, академических и творческих обменов с зарубежными партнерами в ОВПО сферы искусства»</a:t>
            </a:r>
            <a:endParaRPr lang="ru-RU" sz="2000" b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9071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1449</TotalTime>
  <Words>449</Words>
  <Application>Microsoft Office PowerPoint</Application>
  <PresentationFormat>Широкоэкранный</PresentationFormat>
  <Paragraphs>81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Cambria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Проведение круглых столов, форсайт- сессий, семинаров по актуальным проблемам высшего и послевузовского образования по направлению «Искусство»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Юрий Козырев</dc:creator>
  <cp:lastModifiedBy>User</cp:lastModifiedBy>
  <cp:revision>66</cp:revision>
  <dcterms:created xsi:type="dcterms:W3CDTF">2020-06-06T17:14:33Z</dcterms:created>
  <dcterms:modified xsi:type="dcterms:W3CDTF">2024-12-09T10:06:42Z</dcterms:modified>
</cp:coreProperties>
</file>