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58" r:id="rId4"/>
    <p:sldId id="257" r:id="rId5"/>
    <p:sldId id="260" r:id="rId6"/>
    <p:sldId id="262" r:id="rId7"/>
    <p:sldId id="263" r:id="rId8"/>
    <p:sldId id="266" r:id="rId9"/>
    <p:sldId id="268" r:id="rId10"/>
    <p:sldId id="269" r:id="rId11"/>
    <p:sldId id="270" r:id="rId12"/>
    <p:sldId id="271" r:id="rId13"/>
    <p:sldId id="272" r:id="rId14"/>
    <p:sldId id="274"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5"/>
  </p:normalViewPr>
  <p:slideViewPr>
    <p:cSldViewPr snapToGrid="0">
      <p:cViewPr varScale="1">
        <p:scale>
          <a:sx n="68" d="100"/>
          <a:sy n="68" d="100"/>
        </p:scale>
        <p:origin x="84"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B221E09-0943-470E-94A4-4D94B5E71777}" type="datetimeFigureOut">
              <a:rPr lang="ru-RU" smtClean="0"/>
              <a:t>04.06.2025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187976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221E09-0943-470E-94A4-4D94B5E71777}" type="datetimeFigureOut">
              <a:rPr lang="ru-RU" smtClean="0"/>
              <a:t>04.06.2025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49714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221E09-0943-470E-94A4-4D94B5E71777}" type="datetimeFigureOut">
              <a:rPr lang="ru-RU" smtClean="0"/>
              <a:t>04.06.2025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B5484-DEE2-478C-974B-F0F97D8FDFE5}"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3443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221E09-0943-470E-94A4-4D94B5E71777}" type="datetimeFigureOut">
              <a:rPr lang="ru-RU" smtClean="0"/>
              <a:t>04.06.2025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1551570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221E09-0943-470E-94A4-4D94B5E71777}" type="datetimeFigureOut">
              <a:rPr lang="ru-RU" smtClean="0"/>
              <a:t>04.06.2025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B5484-DEE2-478C-974B-F0F97D8FDFE5}"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9816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221E09-0943-470E-94A4-4D94B5E71777}" type="datetimeFigureOut">
              <a:rPr lang="ru-RU" smtClean="0"/>
              <a:t>04.06.2025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511721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221E09-0943-470E-94A4-4D94B5E71777}" type="datetimeFigureOut">
              <a:rPr lang="ru-RU" smtClean="0"/>
              <a:t>04.06.2025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2422960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221E09-0943-470E-94A4-4D94B5E71777}" type="datetimeFigureOut">
              <a:rPr lang="ru-RU" smtClean="0"/>
              <a:t>04.06.2025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274063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221E09-0943-470E-94A4-4D94B5E71777}" type="datetimeFigureOut">
              <a:rPr lang="ru-RU" smtClean="0"/>
              <a:t>04.06.2025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248650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221E09-0943-470E-94A4-4D94B5E71777}" type="datetimeFigureOut">
              <a:rPr lang="ru-RU" smtClean="0"/>
              <a:t>04.06.2025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72224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B221E09-0943-470E-94A4-4D94B5E71777}" type="datetimeFigureOut">
              <a:rPr lang="ru-RU" smtClean="0"/>
              <a:t>04.06.2025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92899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B221E09-0943-470E-94A4-4D94B5E71777}" type="datetimeFigureOut">
              <a:rPr lang="ru-RU" smtClean="0"/>
              <a:t>04.06.2025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224665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B221E09-0943-470E-94A4-4D94B5E71777}" type="datetimeFigureOut">
              <a:rPr lang="ru-RU" smtClean="0"/>
              <a:t>04.06.2025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158493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21E09-0943-470E-94A4-4D94B5E71777}" type="datetimeFigureOut">
              <a:rPr lang="ru-RU" smtClean="0"/>
              <a:t>04.06.2025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115309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B221E09-0943-470E-94A4-4D94B5E71777}" type="datetimeFigureOut">
              <a:rPr lang="ru-RU" smtClean="0"/>
              <a:t>04.06.2025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295471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B221E09-0943-470E-94A4-4D94B5E71777}" type="datetimeFigureOut">
              <a:rPr lang="ru-RU" smtClean="0"/>
              <a:t>04.06.2025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B5484-DEE2-478C-974B-F0F97D8FDFE5}" type="slidenum">
              <a:rPr lang="ru-RU" smtClean="0"/>
              <a:t>‹#›</a:t>
            </a:fld>
            <a:endParaRPr lang="ru-RU"/>
          </a:p>
        </p:txBody>
      </p:sp>
    </p:spTree>
    <p:extLst>
      <p:ext uri="{BB962C8B-B14F-4D97-AF65-F5344CB8AC3E}">
        <p14:creationId xmlns:p14="http://schemas.microsoft.com/office/powerpoint/2010/main" val="162595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221E09-0943-470E-94A4-4D94B5E71777}" type="datetimeFigureOut">
              <a:rPr lang="ru-RU" smtClean="0"/>
              <a:t>04.06.2025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9B5484-DEE2-478C-974B-F0F97D8FDFE5}" type="slidenum">
              <a:rPr lang="ru-RU" smtClean="0"/>
              <a:t>‹#›</a:t>
            </a:fld>
            <a:endParaRPr lang="ru-RU"/>
          </a:p>
        </p:txBody>
      </p:sp>
    </p:spTree>
    <p:extLst>
      <p:ext uri="{BB962C8B-B14F-4D97-AF65-F5344CB8AC3E}">
        <p14:creationId xmlns:p14="http://schemas.microsoft.com/office/powerpoint/2010/main" val="4074950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12191999" cy="7168373"/>
          </a:xfrm>
          <a:prstGeom prst="rect">
            <a:avLst/>
          </a:prstGeom>
        </p:spPr>
        <p:txBody>
          <a:bodyPr wrap="square">
            <a:spAutoFit/>
          </a:bodyPr>
          <a:lstStyle/>
          <a:p>
            <a:pPr algn="ctr">
              <a:lnSpc>
                <a:spcPct val="107000"/>
              </a:lnSpc>
              <a:spcAft>
                <a:spcPts val="800"/>
              </a:spcAft>
            </a:pPr>
            <a:r>
              <a:rPr lang="kk-KZ" sz="6600" b="1" dirty="0">
                <a:latin typeface="Times New Roman" panose="02020603050405020304" pitchFamily="18" charset="0"/>
                <a:ea typeface="Calibri" panose="020F0502020204030204" pitchFamily="34" charset="0"/>
                <a:cs typeface="Times New Roman" panose="02020603050405020304" pitchFamily="18" charset="0"/>
              </a:rPr>
              <a:t>Хореография </a:t>
            </a:r>
          </a:p>
          <a:p>
            <a:pPr algn="ctr">
              <a:lnSpc>
                <a:spcPct val="107000"/>
              </a:lnSpc>
              <a:spcAft>
                <a:spcPts val="800"/>
              </a:spcAft>
            </a:pPr>
            <a:r>
              <a:rPr lang="kk-KZ" sz="6600" b="1" dirty="0">
                <a:latin typeface="Times New Roman" panose="02020603050405020304" pitchFamily="18" charset="0"/>
                <a:ea typeface="Calibri" panose="020F0502020204030204" pitchFamily="34" charset="0"/>
                <a:cs typeface="Times New Roman" panose="02020603050405020304" pitchFamily="18" charset="0"/>
              </a:rPr>
              <a:t>өнерінде қазақ </a:t>
            </a:r>
          </a:p>
          <a:p>
            <a:pPr algn="ctr">
              <a:lnSpc>
                <a:spcPct val="107000"/>
              </a:lnSpc>
              <a:spcAft>
                <a:spcPts val="800"/>
              </a:spcAft>
            </a:pPr>
            <a:r>
              <a:rPr lang="kk-KZ" sz="6600" b="1" dirty="0">
                <a:latin typeface="Times New Roman" panose="02020603050405020304" pitchFamily="18" charset="0"/>
                <a:ea typeface="Calibri" panose="020F0502020204030204" pitchFamily="34" charset="0"/>
                <a:cs typeface="Times New Roman" panose="02020603050405020304" pitchFamily="18" charset="0"/>
              </a:rPr>
              <a:t>тіліндегі терминологияның дамуы</a:t>
            </a:r>
          </a:p>
          <a:p>
            <a:pPr algn="ctr">
              <a:lnSpc>
                <a:spcPct val="107000"/>
              </a:lnSpc>
              <a:spcAft>
                <a:spcPts val="800"/>
              </a:spcAft>
            </a:pPr>
            <a:endParaRPr lang="kk-KZ" sz="7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ru-RU"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57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760461" y="514924"/>
            <a:ext cx="5899188" cy="5526437"/>
          </a:xfrm>
        </p:spPr>
        <p:txBody>
          <a:bodyPr>
            <a:noAutofit/>
          </a:bodyPr>
          <a:lstStyle/>
          <a:p>
            <a:r>
              <a:rPr lang="kk-KZ" sz="2400" dirty="0">
                <a:latin typeface="Times New Roman" panose="02020603050405020304" pitchFamily="18" charset="0"/>
                <a:cs typeface="Times New Roman" panose="02020603050405020304" pitchFamily="18" charset="0"/>
              </a:rPr>
              <a:t>«Халықтық-сахналық би» сабағына арналған жоғарыда көрсетілген авторлардың еңбегі алғашқы қазақ тілінде  шыққан оқулық. Оқулық хореография мамандығын дайындайтын арнайы оқу орнына арналған бағдарлама негізінде дайындалған. Республика оқу орындары асыға күткен осы еңбек тілге байланысты біраз мәселені шешер деген үміттеміз. </a:t>
            </a:r>
            <a:endParaRPr lang="ru-RU" sz="2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p:txBody>
          <a:bodyPr/>
          <a:lstStyle/>
          <a:p>
            <a:endParaRPr lang="ru-RU" dirty="0"/>
          </a:p>
        </p:txBody>
      </p:sp>
      <p:pic>
        <p:nvPicPr>
          <p:cNvPr id="6" name="Рисунок 5" descr="Изображение выглядит как текст, книга, Книжная обложка, Публикация&#10;&#10;Автоматически созданное описание">
            <a:extLst>
              <a:ext uri="{FF2B5EF4-FFF2-40B4-BE49-F238E27FC236}">
                <a16:creationId xmlns:a16="http://schemas.microsoft.com/office/drawing/2014/main" id="{66CD78B0-54AB-C458-4ACA-42A3F7BEA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51" y="514924"/>
            <a:ext cx="3990412" cy="5915856"/>
          </a:xfrm>
          <a:prstGeom prst="rect">
            <a:avLst/>
          </a:prstGeom>
        </p:spPr>
      </p:pic>
    </p:spTree>
    <p:extLst>
      <p:ext uri="{BB962C8B-B14F-4D97-AF65-F5344CB8AC3E}">
        <p14:creationId xmlns:p14="http://schemas.microsoft.com/office/powerpoint/2010/main" val="133984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C7F8E6-CC6E-A619-2A4F-B7EB5FE85400}"/>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0789568B-8452-24A7-43EF-51CA177A9E95}"/>
              </a:ext>
            </a:extLst>
          </p:cNvPr>
          <p:cNvSpPr>
            <a:spLocks noGrp="1"/>
          </p:cNvSpPr>
          <p:nvPr>
            <p:ph idx="1"/>
          </p:nvPr>
        </p:nvSpPr>
        <p:spPr>
          <a:xfrm>
            <a:off x="4943341" y="533212"/>
            <a:ext cx="5916725" cy="5526437"/>
          </a:xfrm>
        </p:spPr>
        <p:txBody>
          <a:bodyPr>
            <a:noAutofit/>
          </a:bodyPr>
          <a:lstStyle/>
          <a:p>
            <a:r>
              <a:rPr lang="kk-KZ" sz="2000" dirty="0">
                <a:effectLst/>
                <a:latin typeface="Times New Roman" panose="02020603050405020304" pitchFamily="18" charset="0"/>
                <a:ea typeface="Calibri" panose="020F0502020204030204" pitchFamily="34" charset="0"/>
              </a:rPr>
              <a:t>Белгілі педагог Светлана Наурызбаева 2004 жылы «Классикалық балет. Түсіндірме сөздік» атты еңбегін ұсынған болатын. Педагог: «Классикалық биді ұлттық мектептерде, ұлттық тіл ортасында оқыту үшін алдымен хореографияның ерекше </a:t>
            </a:r>
            <a:r>
              <a:rPr lang="kk-KZ" sz="2000" dirty="0" err="1">
                <a:effectLst/>
                <a:latin typeface="Times New Roman" panose="02020603050405020304" pitchFamily="18" charset="0"/>
                <a:ea typeface="Calibri" panose="020F0502020204030204" pitchFamily="34" charset="0"/>
              </a:rPr>
              <a:t>тіліннің</a:t>
            </a:r>
            <a:r>
              <a:rPr lang="kk-KZ" sz="2000" dirty="0">
                <a:effectLst/>
                <a:latin typeface="Times New Roman" panose="02020603050405020304" pitchFamily="18" charset="0"/>
                <a:ea typeface="Calibri" panose="020F0502020204030204" pitchFamily="34" charset="0"/>
              </a:rPr>
              <a:t> әліппесі жасалып, осы тілдің ұғымдары оқушыға түсінікті жалпы халықтық тілдің лаждарымен жеткізе алатын  оқу құралдары жазылып, сабақ жүруі керек»,-деп көрсеткен [6, 38б.].</a:t>
            </a:r>
            <a:r>
              <a:rPr lang="ru-KZ" sz="2000" dirty="0">
                <a:effectLst/>
              </a:rPr>
              <a:t> </a:t>
            </a:r>
            <a:endParaRPr lang="ru-KZ" sz="2000" dirty="0"/>
          </a:p>
        </p:txBody>
      </p:sp>
      <p:sp>
        <p:nvSpPr>
          <p:cNvPr id="4" name="Текст 3">
            <a:extLst>
              <a:ext uri="{FF2B5EF4-FFF2-40B4-BE49-F238E27FC236}">
                <a16:creationId xmlns:a16="http://schemas.microsoft.com/office/drawing/2014/main" id="{933B2812-33C4-4753-3BD1-C70204CC811F}"/>
              </a:ext>
            </a:extLst>
          </p:cNvPr>
          <p:cNvSpPr>
            <a:spLocks noGrp="1"/>
          </p:cNvSpPr>
          <p:nvPr>
            <p:ph type="body" sz="half" idx="2"/>
          </p:nvPr>
        </p:nvSpPr>
        <p:spPr/>
        <p:txBody>
          <a:bodyPr/>
          <a:lstStyle/>
          <a:p>
            <a:endParaRPr lang="ru-KZ" dirty="0"/>
          </a:p>
        </p:txBody>
      </p:sp>
      <p:pic>
        <p:nvPicPr>
          <p:cNvPr id="6" name="Рисунок 5" descr="Изображение выглядит как текст, книга, Танец, плакат&#10;&#10;Автоматически созданное описание">
            <a:extLst>
              <a:ext uri="{FF2B5EF4-FFF2-40B4-BE49-F238E27FC236}">
                <a16:creationId xmlns:a16="http://schemas.microsoft.com/office/drawing/2014/main" id="{5148E105-DC4C-F4F1-7D54-BE8B74539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533212"/>
            <a:ext cx="4026464" cy="5629593"/>
          </a:xfrm>
          <a:prstGeom prst="rect">
            <a:avLst/>
          </a:prstGeom>
        </p:spPr>
      </p:pic>
    </p:spTree>
    <p:extLst>
      <p:ext uri="{BB962C8B-B14F-4D97-AF65-F5344CB8AC3E}">
        <p14:creationId xmlns:p14="http://schemas.microsoft.com/office/powerpoint/2010/main" val="344491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F93483-C502-C7AB-588E-F5DE8912BE55}"/>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7242ED93-520B-9ECC-F916-8D00172B36BA}"/>
              </a:ext>
            </a:extLst>
          </p:cNvPr>
          <p:cNvSpPr>
            <a:spLocks noGrp="1"/>
          </p:cNvSpPr>
          <p:nvPr>
            <p:ph idx="1"/>
          </p:nvPr>
        </p:nvSpPr>
        <p:spPr>
          <a:xfrm>
            <a:off x="4760461" y="514924"/>
            <a:ext cx="6387703" cy="5526437"/>
          </a:xfrm>
        </p:spPr>
        <p:txBody>
          <a:bodyPr>
            <a:normAutofit/>
          </a:bodyPr>
          <a:lstStyle/>
          <a:p>
            <a:r>
              <a:rPr lang="kk-KZ" sz="1800" dirty="0">
                <a:effectLst/>
                <a:latin typeface="Times New Roman" panose="02020603050405020304" pitchFamily="18" charset="0"/>
                <a:ea typeface="Calibri" panose="020F0502020204030204" pitchFamily="34" charset="0"/>
              </a:rPr>
              <a:t> </a:t>
            </a:r>
            <a:r>
              <a:rPr lang="kk-KZ" sz="2400" dirty="0">
                <a:effectLst/>
                <a:latin typeface="Times New Roman" panose="02020603050405020304" pitchFamily="18" charset="0"/>
                <a:ea typeface="Calibri" panose="020F0502020204030204" pitchFamily="34" charset="0"/>
              </a:rPr>
              <a:t>Бүгінгі күні бұл бағытта Шымкенттік </a:t>
            </a:r>
            <a:r>
              <a:rPr lang="kk-KZ" sz="2400" dirty="0" err="1">
                <a:effectLst/>
                <a:latin typeface="Times New Roman" panose="02020603050405020304" pitchFamily="18" charset="0"/>
                <a:ea typeface="Calibri" panose="020F0502020204030204" pitchFamily="34" charset="0"/>
              </a:rPr>
              <a:t>педегогтарымыз</a:t>
            </a:r>
            <a:r>
              <a:rPr lang="kk-KZ" sz="2400" dirty="0">
                <a:effectLst/>
                <a:latin typeface="Times New Roman" panose="02020603050405020304" pitchFamily="18" charset="0"/>
                <a:ea typeface="Calibri" panose="020F0502020204030204" pitchFamily="34" charset="0"/>
              </a:rPr>
              <a:t> жемісті еңбек етіп келеді. </a:t>
            </a:r>
            <a:r>
              <a:rPr lang="kk-KZ" sz="2400" dirty="0" err="1">
                <a:effectLst/>
                <a:latin typeface="Times New Roman" panose="02020603050405020304" pitchFamily="18" charset="0"/>
                <a:ea typeface="Calibri" panose="020F0502020204030204" pitchFamily="34" charset="0"/>
              </a:rPr>
              <a:t>Б</a:t>
            </a:r>
            <a:r>
              <a:rPr lang="kk-KZ" sz="2400" dirty="0">
                <a:effectLst/>
                <a:latin typeface="Times New Roman" panose="02020603050405020304" pitchFamily="18" charset="0"/>
                <a:ea typeface="Calibri" panose="020F0502020204030204" pitchFamily="34" charset="0"/>
              </a:rPr>
              <a:t>. </a:t>
            </a:r>
            <a:r>
              <a:rPr lang="kk-KZ" sz="2400" dirty="0" err="1">
                <a:effectLst/>
                <a:latin typeface="Times New Roman" panose="02020603050405020304" pitchFamily="18" charset="0"/>
                <a:ea typeface="Calibri" panose="020F0502020204030204" pitchFamily="34" charset="0"/>
              </a:rPr>
              <a:t>Тлеубаеваның</a:t>
            </a:r>
            <a:r>
              <a:rPr lang="kk-KZ" sz="2400" dirty="0">
                <a:effectLst/>
                <a:latin typeface="Times New Roman" panose="02020603050405020304" pitchFamily="18" charset="0"/>
                <a:ea typeface="Calibri" panose="020F0502020204030204" pitchFamily="34" charset="0"/>
              </a:rPr>
              <a:t> «Классикалық бидің негізгі элементтерін үйрету әдістемесі» атты еңбегінде әр қимылды орындау тәсілдері түсінікті тілде жазылған бірден-бір оқулық деуге болады. Бір </a:t>
            </a:r>
            <a:r>
              <a:rPr lang="kk-KZ" sz="2400" dirty="0" err="1">
                <a:effectLst/>
                <a:latin typeface="Times New Roman" panose="02020603050405020304" pitchFamily="18" charset="0"/>
                <a:ea typeface="Calibri" panose="020F0502020204030204" pitchFamily="34" charset="0"/>
              </a:rPr>
              <a:t>өкінішітісі</a:t>
            </a:r>
            <a:r>
              <a:rPr lang="kk-KZ" sz="2400" dirty="0">
                <a:effectLst/>
                <a:latin typeface="Times New Roman" panose="02020603050405020304" pitchFamily="18" charset="0"/>
                <a:ea typeface="Calibri" panose="020F0502020204030204" pitchFamily="34" charset="0"/>
              </a:rPr>
              <a:t>, кәсіби білім беріп отырған оқу орындарындағы классикалық би сабағын жүргізетін оқытушылар қызығушылық танытпай отыр. </a:t>
            </a:r>
            <a:endParaRPr lang="ru-KZ" sz="2400" dirty="0"/>
          </a:p>
        </p:txBody>
      </p:sp>
      <p:sp>
        <p:nvSpPr>
          <p:cNvPr id="4" name="Текст 3">
            <a:extLst>
              <a:ext uri="{FF2B5EF4-FFF2-40B4-BE49-F238E27FC236}">
                <a16:creationId xmlns:a16="http://schemas.microsoft.com/office/drawing/2014/main" id="{CD31DBFE-9F64-50E8-90C5-0FCBC5E94E06}"/>
              </a:ext>
            </a:extLst>
          </p:cNvPr>
          <p:cNvSpPr>
            <a:spLocks noGrp="1"/>
          </p:cNvSpPr>
          <p:nvPr>
            <p:ph type="body" sz="half" idx="2"/>
          </p:nvPr>
        </p:nvSpPr>
        <p:spPr/>
        <p:txBody>
          <a:bodyPr/>
          <a:lstStyle/>
          <a:p>
            <a:endParaRPr lang="ru-KZ"/>
          </a:p>
        </p:txBody>
      </p:sp>
      <p:pic>
        <p:nvPicPr>
          <p:cNvPr id="6" name="Рисунок 5" descr="Изображение выглядит как текст, рукописный текст, памятная табличка, кладбище&#10;&#10;Автоматически созданное описание">
            <a:extLst>
              <a:ext uri="{FF2B5EF4-FFF2-40B4-BE49-F238E27FC236}">
                <a16:creationId xmlns:a16="http://schemas.microsoft.com/office/drawing/2014/main" id="{BE4AF316-2C5A-8BE2-F047-03341D6ABC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953" y="572868"/>
            <a:ext cx="3997289" cy="5712264"/>
          </a:xfrm>
          <a:prstGeom prst="rect">
            <a:avLst/>
          </a:prstGeom>
        </p:spPr>
      </p:pic>
    </p:spTree>
    <p:extLst>
      <p:ext uri="{BB962C8B-B14F-4D97-AF65-F5344CB8AC3E}">
        <p14:creationId xmlns:p14="http://schemas.microsoft.com/office/powerpoint/2010/main" val="1390253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F8C02-784A-3678-5826-B1DCB7F09B88}"/>
              </a:ext>
            </a:extLst>
          </p:cNvPr>
          <p:cNvSpPr>
            <a:spLocks noGrp="1"/>
          </p:cNvSpPr>
          <p:nvPr>
            <p:ph type="title"/>
          </p:nvPr>
        </p:nvSpPr>
        <p:spPr>
          <a:xfrm>
            <a:off x="1727200" y="2731350"/>
            <a:ext cx="1134533" cy="57358"/>
          </a:xfrm>
        </p:spPr>
        <p:txBody>
          <a:bodyPr>
            <a:normAutofit fontScale="90000"/>
          </a:bodyPr>
          <a:lstStyle/>
          <a:p>
            <a:endParaRPr lang="ru-KZ" dirty="0"/>
          </a:p>
        </p:txBody>
      </p:sp>
      <p:sp>
        <p:nvSpPr>
          <p:cNvPr id="4" name="Текст 3">
            <a:extLst>
              <a:ext uri="{FF2B5EF4-FFF2-40B4-BE49-F238E27FC236}">
                <a16:creationId xmlns:a16="http://schemas.microsoft.com/office/drawing/2014/main" id="{F7A1E6D9-54A4-6450-B7AF-BFEEFE4A39CD}"/>
              </a:ext>
            </a:extLst>
          </p:cNvPr>
          <p:cNvSpPr>
            <a:spLocks noGrp="1"/>
          </p:cNvSpPr>
          <p:nvPr>
            <p:ph type="body" sz="half" idx="2"/>
          </p:nvPr>
        </p:nvSpPr>
        <p:spPr>
          <a:xfrm flipH="1">
            <a:off x="2201332" y="2788708"/>
            <a:ext cx="287867" cy="789326"/>
          </a:xfrm>
        </p:spPr>
        <p:txBody>
          <a:bodyPr/>
          <a:lstStyle/>
          <a:p>
            <a:endParaRPr lang="ru-KZ" dirty="0"/>
          </a:p>
        </p:txBody>
      </p:sp>
      <p:pic>
        <p:nvPicPr>
          <p:cNvPr id="8" name="Рисунок 7" descr="Изображение выглядит как текст, бумага, Бумажное изделие, канцтовары&#10;&#10;Автоматически созданное описание">
            <a:extLst>
              <a:ext uri="{FF2B5EF4-FFF2-40B4-BE49-F238E27FC236}">
                <a16:creationId xmlns:a16="http://schemas.microsoft.com/office/drawing/2014/main" id="{EB62F4AA-6A0D-5C6F-1360-EAFB0F19C8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085" y="473632"/>
            <a:ext cx="3841234" cy="5675279"/>
          </a:xfrm>
          <a:prstGeom prst="rect">
            <a:avLst/>
          </a:prstGeom>
        </p:spPr>
      </p:pic>
      <p:sp>
        <p:nvSpPr>
          <p:cNvPr id="3" name="Объект 2"/>
          <p:cNvSpPr>
            <a:spLocks noGrp="1"/>
          </p:cNvSpPr>
          <p:nvPr>
            <p:ph idx="1"/>
          </p:nvPr>
        </p:nvSpPr>
        <p:spPr>
          <a:xfrm>
            <a:off x="5345723" y="647114"/>
            <a:ext cx="5866228" cy="5394247"/>
          </a:xfrm>
        </p:spPr>
        <p:txBody>
          <a:bodyPr>
            <a:noAutofit/>
          </a:bodyPr>
          <a:lstStyle/>
          <a:p>
            <a:r>
              <a:rPr lang="kk-KZ" sz="3200" dirty="0">
                <a:latin typeface="Times New Roman" panose="02020603050405020304" pitchFamily="18" charset="0"/>
                <a:cs typeface="Times New Roman" panose="02020603050405020304" pitchFamily="18" charset="0"/>
              </a:rPr>
              <a:t>Ал, Т. Жүргенов атындағы ұлттық өнер академиясының хореография педагогикасы кафедрасының доценті Әлібек Теміржанович Исалиевтің 2015 жылы шыққан «Европалық билерді оқытудың теориясы мен әдістемесі»  [8] атты еңбегі бүге-шүгесіне дейін шағып жазылған оқулық.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0737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168" t="3391" r="4161"/>
          <a:stretch/>
        </p:blipFill>
        <p:spPr>
          <a:xfrm rot="5400000">
            <a:off x="5182682" y="1111619"/>
            <a:ext cx="5398939" cy="4034441"/>
          </a:xfrm>
        </p:spPr>
      </p:pic>
      <p:pic>
        <p:nvPicPr>
          <p:cNvPr id="7" name="Объект 6"/>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9799" t="4637" r="5217" b="4391"/>
          <a:stretch/>
        </p:blipFill>
        <p:spPr>
          <a:xfrm rot="5400000">
            <a:off x="-151078" y="1041622"/>
            <a:ext cx="5398939" cy="4174435"/>
          </a:xfrm>
        </p:spPr>
      </p:pic>
    </p:spTree>
    <p:extLst>
      <p:ext uri="{BB962C8B-B14F-4D97-AF65-F5344CB8AC3E}">
        <p14:creationId xmlns:p14="http://schemas.microsoft.com/office/powerpoint/2010/main" val="73915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28460BD8-AE3F-4AC9-9D0B-717052AA5D3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E7514DA3-59E7-409E-8A3B-AD097F6E56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9" name="Rectangle 25">
              <a:extLst>
                <a:ext uri="{FF2B5EF4-FFF2-40B4-BE49-F238E27FC236}">
                  <a16:creationId xmlns:a16="http://schemas.microsoft.com/office/drawing/2014/main" id="{57B9A2A6-3BE4-4599-9364-F71C5BFD61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21" name="Isosceles Triangle 14">
              <a:extLst>
                <a:ext uri="{FF2B5EF4-FFF2-40B4-BE49-F238E27FC236}">
                  <a16:creationId xmlns:a16="http://schemas.microsoft.com/office/drawing/2014/main" id="{4FD744C6-4ED8-4BC9-BF68-6BDF701C5D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23" name="Rectangle 27">
              <a:extLst>
                <a:ext uri="{FF2B5EF4-FFF2-40B4-BE49-F238E27FC236}">
                  <a16:creationId xmlns:a16="http://schemas.microsoft.com/office/drawing/2014/main" id="{092C5BAD-C911-4F8F-A1C5-470268BE668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25" name="Rectangle 28">
              <a:extLst>
                <a:ext uri="{FF2B5EF4-FFF2-40B4-BE49-F238E27FC236}">
                  <a16:creationId xmlns:a16="http://schemas.microsoft.com/office/drawing/2014/main" id="{B133D0C8-4EC4-424F-8E70-0482D5B1B65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34" name="Rectangle 29">
              <a:extLst>
                <a:ext uri="{FF2B5EF4-FFF2-40B4-BE49-F238E27FC236}">
                  <a16:creationId xmlns:a16="http://schemas.microsoft.com/office/drawing/2014/main" id="{7B1532A0-F4B3-4DE8-B18F-740CAAD25A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35" name="Isosceles Triangle 18">
              <a:extLst>
                <a:ext uri="{FF2B5EF4-FFF2-40B4-BE49-F238E27FC236}">
                  <a16:creationId xmlns:a16="http://schemas.microsoft.com/office/drawing/2014/main" id="{8EFDD162-BBBA-4062-8BBF-53DBA109137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36" name="Isosceles Triangle 19">
              <a:extLst>
                <a:ext uri="{FF2B5EF4-FFF2-40B4-BE49-F238E27FC236}">
                  <a16:creationId xmlns:a16="http://schemas.microsoft.com/office/drawing/2014/main" id="{DCFC9E65-3E19-4483-B952-25D29683CA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grpSp>
      <p:sp useBgFill="1">
        <p:nvSpPr>
          <p:cNvPr id="37" name="Rectangle 21">
            <a:extLst>
              <a:ext uri="{FF2B5EF4-FFF2-40B4-BE49-F238E27FC236}">
                <a16:creationId xmlns:a16="http://schemas.microsoft.com/office/drawing/2014/main" id="{2783C067-F8BF-4755-B516-8A0CD74CF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23">
            <a:extLst>
              <a:ext uri="{FF2B5EF4-FFF2-40B4-BE49-F238E27FC236}">
                <a16:creationId xmlns:a16="http://schemas.microsoft.com/office/drawing/2014/main" id="{2ED796EC-E7FF-46DB-B912-FB08BF12AA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26" name="Isosceles Triangle 25">
            <a:extLst>
              <a:ext uri="{FF2B5EF4-FFF2-40B4-BE49-F238E27FC236}">
                <a16:creationId xmlns:a16="http://schemas.microsoft.com/office/drawing/2014/main" id="{549A2DAB-B431-487D-95AD-BB0FECB49E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39" name="Rectangle 27">
            <a:extLst>
              <a:ext uri="{FF2B5EF4-FFF2-40B4-BE49-F238E27FC236}">
                <a16:creationId xmlns:a16="http://schemas.microsoft.com/office/drawing/2014/main" id="{0819F787-32B4-46A8-BC57-C6571BCEE2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cxnSp>
        <p:nvCxnSpPr>
          <p:cNvPr id="40" name="Straight Connector 29">
            <a:extLst>
              <a:ext uri="{FF2B5EF4-FFF2-40B4-BE49-F238E27FC236}">
                <a16:creationId xmlns:a16="http://schemas.microsoft.com/office/drawing/2014/main" id="{C5ECDEE1-7093-418F-9CF5-24EEB115C1C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45062AF-EB11-4651-BC4A-4DA21768DE8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5" name="Заголовок 4">
            <a:extLst>
              <a:ext uri="{FF2B5EF4-FFF2-40B4-BE49-F238E27FC236}">
                <a16:creationId xmlns:a16="http://schemas.microsoft.com/office/drawing/2014/main" id="{BE04D87D-1A8F-18DC-06B9-59F93DD654ED}"/>
              </a:ext>
            </a:extLst>
          </p:cNvPr>
          <p:cNvSpPr>
            <a:spLocks noGrp="1"/>
          </p:cNvSpPr>
          <p:nvPr>
            <p:ph type="title"/>
          </p:nvPr>
        </p:nvSpPr>
        <p:spPr>
          <a:xfrm>
            <a:off x="842598" y="2267210"/>
            <a:ext cx="10052958" cy="1783625"/>
          </a:xfrm>
        </p:spPr>
        <p:txBody>
          <a:bodyPr vert="horz" lIns="91440" tIns="45720" rIns="91440" bIns="45720" rtlCol="0" anchor="b">
            <a:normAutofit/>
          </a:bodyPr>
          <a:lstStyle/>
          <a:p>
            <a:pPr algn="ctr"/>
            <a:r>
              <a:rPr lang="en-US" sz="4800" dirty="0">
                <a:solidFill>
                  <a:schemeClr val="tx1"/>
                </a:solidFill>
                <a:latin typeface="Times New Roman" panose="02020603050405020304" pitchFamily="18" charset="0"/>
                <a:cs typeface="Times New Roman" panose="02020603050405020304" pitchFamily="18" charset="0"/>
              </a:rPr>
              <a:t>НАЗАРЛАРЫҢЫЗҒА</a:t>
            </a:r>
            <a:r>
              <a:rPr lang="en-US" sz="4400" dirty="0">
                <a:solidFill>
                  <a:schemeClr val="tx1"/>
                </a:solidFill>
                <a:latin typeface="Times New Roman" panose="02020603050405020304" pitchFamily="18" charset="0"/>
                <a:cs typeface="Times New Roman" panose="02020603050405020304" pitchFamily="18" charset="0"/>
              </a:rPr>
              <a:t> РАХМЕТ!</a:t>
            </a:r>
          </a:p>
        </p:txBody>
      </p:sp>
    </p:spTree>
    <p:extLst>
      <p:ext uri="{BB962C8B-B14F-4D97-AF65-F5344CB8AC3E}">
        <p14:creationId xmlns:p14="http://schemas.microsoft.com/office/powerpoint/2010/main" val="3433356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468633" y="492981"/>
            <a:ext cx="4805371" cy="5548381"/>
          </a:xfrm>
        </p:spPr>
        <p:txBody>
          <a:bodyPr/>
          <a:lstStyle/>
          <a:p>
            <a:r>
              <a:rPr lang="kk-KZ" sz="3200" dirty="0">
                <a:latin typeface="Times New Roman" panose="02020603050405020304" pitchFamily="18" charset="0"/>
                <a:cs typeface="Times New Roman" panose="02020603050405020304" pitchFamily="18" charset="0"/>
              </a:rPr>
              <a:t>1581 итальяндық музыкант Бальтазарини ди Бельджойзо алғаш «Цирцея и ее нимфы» немесе «Королеваның комедиялық балеті» деп аталатын қойылымын іске асырды </a:t>
            </a:r>
            <a:endParaRPr lang="ru-RU" sz="3200" dirty="0">
              <a:latin typeface="Times New Roman" panose="02020603050405020304" pitchFamily="18" charset="0"/>
              <a:cs typeface="Times New Roman" panose="02020603050405020304" pitchFamily="18" charset="0"/>
            </a:endParaRPr>
          </a:p>
          <a:p>
            <a:endParaRPr lang="ru-RU" dirty="0"/>
          </a:p>
        </p:txBody>
      </p:sp>
      <p:pic>
        <p:nvPicPr>
          <p:cNvPr id="5" name="Picture 8" descr="https://avatars.mds.yandex.net/i?id=7c14d990ab62ed33f2a6cc67efa04a0a32cca719-8496937-images-thumbs&amp;n=1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6490" y="302150"/>
            <a:ext cx="4046904" cy="532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9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proxy/VSDBMeOlHFia1rVgjtrzdD42kC-HsycxOoAOJ_VCsdrf1eGyS8-438Q3d5ZNb2nr8rNFxLRn6010qqIibO88yCK8tSWGlI9c4nZ4SpC3OuHk_771MhIgkGMUPNdhXZ3ytMcfVc54246Fipdt8_4UvcyhIAcAkKg=s294-w294-h220-k-n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583097"/>
            <a:ext cx="5512905" cy="5764694"/>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sz="half" idx="2"/>
          </p:nvPr>
        </p:nvSpPr>
        <p:spPr>
          <a:xfrm>
            <a:off x="5669280" y="583097"/>
            <a:ext cx="5795888" cy="5458265"/>
          </a:xfrm>
        </p:spPr>
        <p:txBody>
          <a:bodyPr>
            <a:normAutofit/>
          </a:bodyPr>
          <a:lstStyle/>
          <a:p>
            <a:r>
              <a:rPr lang="kk-KZ" sz="3600" dirty="0">
                <a:latin typeface="Times New Roman" panose="02020603050405020304" pitchFamily="18" charset="0"/>
                <a:cs typeface="Times New Roman" panose="02020603050405020304" pitchFamily="18" charset="0"/>
              </a:rPr>
              <a:t>Бұл қойылым Париж қаласында король сарайында көрсетілген. Би өнері тарихында осы қойылым алғашқы балет болып саналады. Дегенмен, хореография өнері Франция елінде қарқынды дамыды.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474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1"/>
            <a:ext cx="10389705" cy="6858000"/>
          </a:xfrm>
        </p:spPr>
        <p:txBody>
          <a:bodyPr>
            <a:noAutofit/>
          </a:bodyPr>
          <a:lstStyle/>
          <a:p>
            <a:r>
              <a:rPr lang="kk-KZ" sz="3200" dirty="0">
                <a:latin typeface="Times New Roman" panose="02020603050405020304" pitchFamily="18" charset="0"/>
                <a:cs typeface="Times New Roman" panose="02020603050405020304" pitchFamily="18" charset="0"/>
              </a:rPr>
              <a:t>     Қазақстан ғылымына кенже енген өнер түрінің бірі – хореография. Сондықтан бүгінгі күнге дейін би өнерінің қазақша терминологиясы қалыптаса қойған жоқ. Алғаш 2005 жылы қазақ тілінде М. Әуезов атындағы Әдебиет және өнер институтунда кандидаттық диссертация қорғалған болатын. Содан бері бір кандидаттық, екі доктор PhD диссертациясы ғана қазақ тілінде қорғалды. Т. Жүргенов атындағы Қазақ ұлттық өнер академиясы мен Қазақ ұлттық хореография академиясында жылда қазақ тілінде бірлі-жарым магистрлік диссертация қорғалып отыр. Дегенмен, хореография өнерін қазақ тілінде сөйлету үшін көп уақыт керек екеніне көз жеткізіп отырмыз.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809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0" y="281354"/>
            <a:ext cx="3291841" cy="5760007"/>
          </a:xfrm>
        </p:spPr>
        <p:txBody>
          <a:bodyPr>
            <a:normAutofit/>
          </a:bodyPr>
          <a:lstStyle/>
          <a:p>
            <a:endParaRPr lang="ru-RU" dirty="0"/>
          </a:p>
        </p:txBody>
      </p:sp>
      <p:pic>
        <p:nvPicPr>
          <p:cNvPr id="6" name="Объект 4"/>
          <p:cNvPicPr>
            <a:picLocks noChangeAspect="1"/>
          </p:cNvPicPr>
          <p:nvPr/>
        </p:nvPicPr>
        <p:blipFill rotWithShape="1">
          <a:blip r:embed="rId2" cstate="print">
            <a:extLst>
              <a:ext uri="{28A0092B-C50C-407E-A947-70E740481C1C}">
                <a14:useLocalDpi xmlns:a14="http://schemas.microsoft.com/office/drawing/2010/main" val="0"/>
              </a:ext>
            </a:extLst>
          </a:blip>
          <a:srcRect l="11382" t="8613" r="20122" b="11236"/>
          <a:stretch/>
        </p:blipFill>
        <p:spPr>
          <a:xfrm rot="5400000">
            <a:off x="-1083213" y="1364566"/>
            <a:ext cx="5458265" cy="3291841"/>
          </a:xfrm>
          <a:prstGeom prst="rect">
            <a:avLst/>
          </a:prstGeom>
        </p:spPr>
      </p:pic>
      <p:sp>
        <p:nvSpPr>
          <p:cNvPr id="4" name="Объект 3"/>
          <p:cNvSpPr>
            <a:spLocks noGrp="1"/>
          </p:cNvSpPr>
          <p:nvPr>
            <p:ph sz="half" idx="2"/>
          </p:nvPr>
        </p:nvSpPr>
        <p:spPr>
          <a:xfrm>
            <a:off x="3291840" y="154745"/>
            <a:ext cx="8900160" cy="6443003"/>
          </a:xfrm>
        </p:spPr>
        <p:txBody>
          <a:bodyPr>
            <a:noAutofit/>
          </a:bodyPr>
          <a:lstStyle/>
          <a:p>
            <a:r>
              <a:rPr lang="kk-KZ" sz="2800" dirty="0"/>
              <a:t>Бүгінгі күні тек қазақ биінен ғана терминдер туралы мәселелер қарастырылу үстінде. Қазақ биінің қимылдар атауларын жүйелеу үшін Қазақ ұлттық хореография академиясы жанынан «Қазақ ұлттық биінің ғылыми-әдістемелік зертханасы» құрылып, меңгерушісі өнертану кандидаты, профессор Т.О.Ізім осы бағытты жұмыстар атқаруаға кіріскен болатын. Осы зертханада 2018 жылдан бастап 2021 жылға дейін қазақ биі бойынша терминдер құрастырылды. Оған осы академияның қазақ биі пәнінен сабақ беріп жүрген барлық оқытушылары қатысты</a:t>
            </a:r>
            <a:endParaRPr lang="ru-RU" sz="2800" dirty="0"/>
          </a:p>
        </p:txBody>
      </p:sp>
    </p:spTree>
    <p:extLst>
      <p:ext uri="{BB962C8B-B14F-4D97-AF65-F5344CB8AC3E}">
        <p14:creationId xmlns:p14="http://schemas.microsoft.com/office/powerpoint/2010/main" val="4198546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8812" y="393895"/>
            <a:ext cx="9988062" cy="5647467"/>
          </a:xfrm>
        </p:spPr>
        <p:txBody>
          <a:bodyPr>
            <a:normAutofit fontScale="47500" lnSpcReduction="20000"/>
          </a:bodyPr>
          <a:lstStyle/>
          <a:p>
            <a:r>
              <a:rPr lang="kk-KZ" sz="6400" dirty="0">
                <a:latin typeface="Times New Roman" panose="02020603050405020304" pitchFamily="18" charset="0"/>
                <a:cs typeface="Times New Roman" panose="02020603050405020304" pitchFamily="18" charset="0"/>
              </a:rPr>
              <a:t>2025 жылы п.ғ.д., профессор А.К.Кульбекова мен өнертану кандидаты, профессор Т.О.Ізімнің дайындаған «Қазақ биі. Түсіндірме сөздік»  атты жұмысы баспаға жіберілді.  </a:t>
            </a:r>
            <a:endParaRPr lang="ru-RU" sz="6400" dirty="0">
              <a:latin typeface="Times New Roman" panose="02020603050405020304" pitchFamily="18" charset="0"/>
              <a:cs typeface="Times New Roman" panose="02020603050405020304" pitchFamily="18" charset="0"/>
            </a:endParaRPr>
          </a:p>
          <a:p>
            <a:r>
              <a:rPr lang="kk-KZ" sz="6400" dirty="0">
                <a:latin typeface="Times New Roman" panose="02020603050405020304" pitchFamily="18" charset="0"/>
                <a:cs typeface="Times New Roman" panose="02020603050405020304" pitchFamily="18" charset="0"/>
              </a:rPr>
              <a:t>    Республика деңгейінде өтіп тұратын кездесулар мен конференциялар, семинарлар мен шебер сабақтар әлі де өз нәтижесін белгілі бір дәрежеде бере алмай отырғанын көрсетіп жүр. Оған негізгі себеп хореография мамандығы бойынша оқытылатын арнайы пәндерден қазақ тілінде сабақ беретін оқытушылардың жетіспеушілігі болып отыр. Жалпы қазақ тілінде сабақ жүргізуге арналған оқу құралын қолға алу керек екені белгілі әрі ең өзекті мәселе.</a:t>
            </a:r>
            <a:endParaRPr lang="ru-RU" sz="6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2336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17397417"/>
              </p:ext>
            </p:extLst>
          </p:nvPr>
        </p:nvGraphicFramePr>
        <p:xfrm>
          <a:off x="0" y="-7002"/>
          <a:ext cx="11802794" cy="6865002"/>
        </p:xfrm>
        <a:graphic>
          <a:graphicData uri="http://schemas.openxmlformats.org/drawingml/2006/table">
            <a:tbl>
              <a:tblPr firstRow="1" firstCol="1" bandRow="1">
                <a:tableStyleId>{5C22544A-7EE6-4342-B048-85BDC9FD1C3A}</a:tableStyleId>
              </a:tblPr>
              <a:tblGrid>
                <a:gridCol w="1051845">
                  <a:extLst>
                    <a:ext uri="{9D8B030D-6E8A-4147-A177-3AD203B41FA5}">
                      <a16:colId xmlns:a16="http://schemas.microsoft.com/office/drawing/2014/main" val="3000990309"/>
                    </a:ext>
                  </a:extLst>
                </a:gridCol>
                <a:gridCol w="3348250">
                  <a:extLst>
                    <a:ext uri="{9D8B030D-6E8A-4147-A177-3AD203B41FA5}">
                      <a16:colId xmlns:a16="http://schemas.microsoft.com/office/drawing/2014/main" val="2185399994"/>
                    </a:ext>
                  </a:extLst>
                </a:gridCol>
                <a:gridCol w="3524800">
                  <a:extLst>
                    <a:ext uri="{9D8B030D-6E8A-4147-A177-3AD203B41FA5}">
                      <a16:colId xmlns:a16="http://schemas.microsoft.com/office/drawing/2014/main" val="2236210261"/>
                    </a:ext>
                  </a:extLst>
                </a:gridCol>
                <a:gridCol w="3877899">
                  <a:extLst>
                    <a:ext uri="{9D8B030D-6E8A-4147-A177-3AD203B41FA5}">
                      <a16:colId xmlns:a16="http://schemas.microsoft.com/office/drawing/2014/main" val="4030017446"/>
                    </a:ext>
                  </a:extLst>
                </a:gridCol>
              </a:tblGrid>
              <a:tr h="1021037">
                <a:tc>
                  <a:txBody>
                    <a:bodyPr/>
                    <a:lstStyle/>
                    <a:p>
                      <a:pPr algn="just">
                        <a:lnSpc>
                          <a:spcPct val="107000"/>
                        </a:lnSpc>
                        <a:spcAft>
                          <a:spcPts val="0"/>
                        </a:spcAft>
                      </a:pPr>
                      <a:r>
                        <a:rPr lang="kk-KZ"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algn="just">
                        <a:lnSpc>
                          <a:spcPct val="107000"/>
                        </a:lnSpc>
                        <a:spcAft>
                          <a:spcPts val="0"/>
                        </a:spcAft>
                      </a:pPr>
                      <a:r>
                        <a:rPr lang="kk-KZ" sz="2000" dirty="0">
                          <a:effectLst/>
                          <a:latin typeface="Times New Roman" panose="02020603050405020304" pitchFamily="18" charset="0"/>
                          <a:cs typeface="Times New Roman" panose="02020603050405020304" pitchFamily="18" charset="0"/>
                        </a:rPr>
                        <a:t> Классикалық би      (француз тілінде)</a:t>
                      </a:r>
                      <a:endParaRPr lang="ru-RU" sz="20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kk-KZ"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Халықтық-сахналық би (орыс тілінде) </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90170" algn="just">
                        <a:lnSpc>
                          <a:spcPct val="107000"/>
                        </a:lnSpc>
                        <a:spcAft>
                          <a:spcPts val="0"/>
                        </a:spcAft>
                      </a:pPr>
                      <a:r>
                        <a:rPr lang="kk-KZ" sz="2000">
                          <a:effectLst/>
                          <a:latin typeface="Times New Roman" panose="02020603050405020304" pitchFamily="18" charset="0"/>
                          <a:cs typeface="Times New Roman" panose="02020603050405020304" pitchFamily="18" charset="0"/>
                        </a:rPr>
                        <a:t>Қазақ биі</a:t>
                      </a:r>
                      <a:endParaRPr lang="ru-RU" sz="2000">
                        <a:effectLst/>
                        <a:latin typeface="Times New Roman" panose="02020603050405020304" pitchFamily="18" charset="0"/>
                        <a:cs typeface="Times New Roman" panose="02020603050405020304" pitchFamily="18" charset="0"/>
                      </a:endParaRPr>
                    </a:p>
                    <a:p>
                      <a:pPr indent="90170" algn="just">
                        <a:lnSpc>
                          <a:spcPct val="107000"/>
                        </a:lnSpc>
                        <a:spcAft>
                          <a:spcPts val="0"/>
                        </a:spcAft>
                        <a:tabLst>
                          <a:tab pos="1763395" algn="l"/>
                        </a:tabLst>
                      </a:pPr>
                      <a:r>
                        <a:rPr lang="kk-KZ" sz="2000">
                          <a:effectLst/>
                          <a:latin typeface="Times New Roman" panose="02020603050405020304" pitchFamily="18" charset="0"/>
                          <a:cs typeface="Times New Roman" panose="02020603050405020304" pitchFamily="18" charset="0"/>
                        </a:rPr>
                        <a:t>(қазақ тілінде) </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extLst>
                  <a:ext uri="{0D108BD9-81ED-4DB2-BD59-A6C34878D82A}">
                    <a16:rowId xmlns:a16="http://schemas.microsoft.com/office/drawing/2014/main" val="1655588270"/>
                  </a:ext>
                </a:extLst>
              </a:tr>
              <a:tr h="672850">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1</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109855"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Demi and grand plie</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23495" algn="just">
                        <a:lnSpc>
                          <a:spcPct val="107000"/>
                        </a:lnSpc>
                        <a:spcAft>
                          <a:spcPts val="0"/>
                        </a:spcAft>
                      </a:pPr>
                      <a:r>
                        <a:rPr lang="kk-KZ" sz="2000">
                          <a:effectLst/>
                          <a:latin typeface="Times New Roman" panose="02020603050405020304" pitchFamily="18" charset="0"/>
                          <a:cs typeface="Times New Roman" panose="02020603050405020304" pitchFamily="18" charset="0"/>
                        </a:rPr>
                        <a:t>Полуприседания и полное приседания</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Жартылай және </a:t>
                      </a:r>
                      <a:endParaRPr lang="ru-RU" sz="20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толық отырыс</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extLst>
                  <a:ext uri="{0D108BD9-81ED-4DB2-BD59-A6C34878D82A}">
                    <a16:rowId xmlns:a16="http://schemas.microsoft.com/office/drawing/2014/main" val="1241234927"/>
                  </a:ext>
                </a:extLst>
              </a:tr>
              <a:tr h="715756">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2</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109855" algn="just">
                        <a:lnSpc>
                          <a:spcPct val="107000"/>
                        </a:lnSpc>
                        <a:spcAft>
                          <a:spcPts val="0"/>
                        </a:spcAft>
                      </a:pPr>
                      <a:r>
                        <a:rPr lang="en-US" sz="2000">
                          <a:effectLst/>
                          <a:latin typeface="Times New Roman" panose="02020603050405020304" pitchFamily="18" charset="0"/>
                          <a:cs typeface="Times New Roman" panose="02020603050405020304" pitchFamily="18" charset="0"/>
                        </a:rPr>
                        <a:t>Battement tendu</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23495" algn="just">
                        <a:lnSpc>
                          <a:spcPct val="107000"/>
                        </a:lnSpc>
                        <a:spcAft>
                          <a:spcPts val="0"/>
                        </a:spcAft>
                      </a:pPr>
                      <a:r>
                        <a:rPr lang="kk-KZ" sz="2000" dirty="0">
                          <a:effectLst/>
                          <a:latin typeface="Times New Roman" panose="02020603050405020304" pitchFamily="18" charset="0"/>
                          <a:cs typeface="Times New Roman" panose="02020603050405020304" pitchFamily="18" charset="0"/>
                        </a:rPr>
                        <a:t>Скольжение стопой по полу</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Аяқ табаны арқылы  еден бойымен сырғуы</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extLst>
                  <a:ext uri="{0D108BD9-81ED-4DB2-BD59-A6C34878D82A}">
                    <a16:rowId xmlns:a16="http://schemas.microsoft.com/office/drawing/2014/main" val="4261927604"/>
                  </a:ext>
                </a:extLst>
              </a:tr>
              <a:tr h="388242">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3</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109855" algn="just">
                        <a:lnSpc>
                          <a:spcPct val="107000"/>
                        </a:lnSpc>
                        <a:spcAft>
                          <a:spcPts val="0"/>
                        </a:spcAft>
                      </a:pPr>
                      <a:r>
                        <a:rPr lang="en-US" sz="2000">
                          <a:effectLst/>
                          <a:latin typeface="Times New Roman" panose="02020603050405020304" pitchFamily="18" charset="0"/>
                          <a:cs typeface="Times New Roman" panose="02020603050405020304" pitchFamily="18" charset="0"/>
                        </a:rPr>
                        <a:t>Battement tendu jete</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23495" algn="just">
                        <a:lnSpc>
                          <a:spcPct val="107000"/>
                        </a:lnSpc>
                        <a:spcAft>
                          <a:spcPts val="0"/>
                        </a:spcAft>
                      </a:pPr>
                      <a:r>
                        <a:rPr lang="kk-KZ" sz="2000" dirty="0">
                          <a:effectLst/>
                          <a:latin typeface="Times New Roman" panose="02020603050405020304" pitchFamily="18" charset="0"/>
                          <a:cs typeface="Times New Roman" panose="02020603050405020304" pitchFamily="18" charset="0"/>
                        </a:rPr>
                        <a:t>маленькие броски</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Аяқты кіші тастаулар</a:t>
                      </a:r>
                      <a:r>
                        <a:rPr lang="en-US" sz="2000">
                          <a:effectLst/>
                          <a:latin typeface="Times New Roman" panose="02020603050405020304" pitchFamily="18" charset="0"/>
                          <a:cs typeface="Times New Roman" panose="02020603050405020304" pitchFamily="18" charset="0"/>
                        </a:rPr>
                        <a:t> (сермеу)</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extLst>
                  <a:ext uri="{0D108BD9-81ED-4DB2-BD59-A6C34878D82A}">
                    <a16:rowId xmlns:a16="http://schemas.microsoft.com/office/drawing/2014/main" val="2732232741"/>
                  </a:ext>
                </a:extLst>
              </a:tr>
              <a:tr h="672645">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4</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109855" algn="just">
                        <a:lnSpc>
                          <a:spcPct val="107000"/>
                        </a:lnSpc>
                        <a:spcAft>
                          <a:spcPts val="0"/>
                        </a:spcAft>
                      </a:pPr>
                      <a:r>
                        <a:rPr lang="en-US" sz="2000">
                          <a:effectLst/>
                          <a:latin typeface="Times New Roman" panose="02020603050405020304" pitchFamily="18" charset="0"/>
                          <a:cs typeface="Times New Roman" panose="02020603050405020304" pitchFamily="18" charset="0"/>
                        </a:rPr>
                        <a:t>Rond de jambe par terre</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23495" algn="just">
                        <a:lnSpc>
                          <a:spcPct val="107000"/>
                        </a:lnSpc>
                        <a:spcAft>
                          <a:spcPts val="0"/>
                        </a:spcAft>
                      </a:pPr>
                      <a:r>
                        <a:rPr lang="kk-KZ" sz="2000" dirty="0">
                          <a:effectLst/>
                          <a:latin typeface="Times New Roman" panose="02020603050405020304" pitchFamily="18" charset="0"/>
                          <a:cs typeface="Times New Roman" panose="02020603050405020304" pitchFamily="18" charset="0"/>
                        </a:rPr>
                        <a:t>Круговые скольжения ногой</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Аяқтың еденде шеңбер бойымен сырғуы</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extLst>
                  <a:ext uri="{0D108BD9-81ED-4DB2-BD59-A6C34878D82A}">
                    <a16:rowId xmlns:a16="http://schemas.microsoft.com/office/drawing/2014/main" val="95901258"/>
                  </a:ext>
                </a:extLst>
              </a:tr>
              <a:tr h="715756">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109855" algn="just">
                        <a:lnSpc>
                          <a:spcPct val="107000"/>
                        </a:lnSpc>
                        <a:spcAft>
                          <a:spcPts val="0"/>
                        </a:spcAft>
                      </a:pPr>
                      <a:r>
                        <a:rPr lang="en-US" sz="2000">
                          <a:effectLst/>
                          <a:latin typeface="Times New Roman" panose="02020603050405020304" pitchFamily="18" charset="0"/>
                          <a:cs typeface="Times New Roman" panose="02020603050405020304" pitchFamily="18" charset="0"/>
                        </a:rPr>
                        <a:t>Port de bras</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23495" algn="just">
                        <a:lnSpc>
                          <a:spcPct val="107000"/>
                        </a:lnSpc>
                        <a:spcAft>
                          <a:spcPts val="0"/>
                        </a:spcAft>
                      </a:pPr>
                      <a:r>
                        <a:rPr lang="kk-KZ" sz="2000" dirty="0">
                          <a:effectLst/>
                          <a:latin typeface="Times New Roman" panose="02020603050405020304" pitchFamily="18" charset="0"/>
                          <a:cs typeface="Times New Roman" panose="02020603050405020304" pitchFamily="18" charset="0"/>
                        </a:rPr>
                        <a:t>Наклоны и перегибания корпуса</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algn="just">
                        <a:lnSpc>
                          <a:spcPct val="107000"/>
                        </a:lnSpc>
                        <a:spcAft>
                          <a:spcPts val="0"/>
                        </a:spcAft>
                      </a:pPr>
                      <a:r>
                        <a:rPr lang="kk-KZ" sz="2000" dirty="0">
                          <a:effectLst/>
                          <a:latin typeface="Times New Roman" panose="02020603050405020304" pitchFamily="18" charset="0"/>
                          <a:cs typeface="Times New Roman" panose="02020603050405020304" pitchFamily="18" charset="0"/>
                        </a:rPr>
                        <a:t>Дененің иілуі, бүктелуі</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extLst>
                  <a:ext uri="{0D108BD9-81ED-4DB2-BD59-A6C34878D82A}">
                    <a16:rowId xmlns:a16="http://schemas.microsoft.com/office/drawing/2014/main" val="430543660"/>
                  </a:ext>
                </a:extLst>
              </a:tr>
              <a:tr h="1345113">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6</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109855" algn="just">
                        <a:lnSpc>
                          <a:spcPct val="107000"/>
                        </a:lnSpc>
                        <a:spcAft>
                          <a:spcPts val="0"/>
                        </a:spcAft>
                      </a:pPr>
                      <a:r>
                        <a:rPr lang="en-US" sz="2000">
                          <a:effectLst/>
                          <a:latin typeface="Times New Roman" panose="02020603050405020304" pitchFamily="18" charset="0"/>
                          <a:cs typeface="Times New Roman" panose="02020603050405020304" pitchFamily="18" charset="0"/>
                        </a:rPr>
                        <a:t>Battement fondu</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23495" algn="just">
                        <a:lnSpc>
                          <a:spcPct val="107000"/>
                        </a:lnSpc>
                        <a:spcAft>
                          <a:spcPts val="0"/>
                        </a:spcAft>
                      </a:pPr>
                      <a:r>
                        <a:rPr lang="kk-KZ" sz="2000">
                          <a:effectLst/>
                          <a:latin typeface="Times New Roman" panose="02020603050405020304" pitchFamily="18" charset="0"/>
                          <a:cs typeface="Times New Roman" panose="02020603050405020304" pitchFamily="18" charset="0"/>
                        </a:rPr>
                        <a:t>Полуприседания опорной ноги с поворотами колена из закрытого положения в открытое на 45º и 90º</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algn="just">
                        <a:lnSpc>
                          <a:spcPct val="107000"/>
                        </a:lnSpc>
                        <a:spcAft>
                          <a:spcPts val="0"/>
                        </a:spcAft>
                      </a:pPr>
                      <a:r>
                        <a:rPr lang="kk-KZ" sz="2000" dirty="0">
                          <a:effectLst/>
                          <a:latin typeface="Times New Roman" panose="02020603050405020304" pitchFamily="18" charset="0"/>
                          <a:cs typeface="Times New Roman" panose="02020603050405020304" pitchFamily="18" charset="0"/>
                        </a:rPr>
                        <a:t>Тірек аяқта жартылай отырумен қатар жұмысшы аяқ тізесінің жабық қалыптан ашық қалыпқа 45º және 90º бұрылыстары</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extLst>
                  <a:ext uri="{0D108BD9-81ED-4DB2-BD59-A6C34878D82A}">
                    <a16:rowId xmlns:a16="http://schemas.microsoft.com/office/drawing/2014/main" val="1923232200"/>
                  </a:ext>
                </a:extLst>
              </a:tr>
              <a:tr h="672850">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   7</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109855" algn="just">
                        <a:lnSpc>
                          <a:spcPct val="107000"/>
                        </a:lnSpc>
                        <a:spcAft>
                          <a:spcPts val="0"/>
                        </a:spcAft>
                      </a:pPr>
                      <a:r>
                        <a:rPr lang="en-US" sz="2000">
                          <a:effectLst/>
                          <a:latin typeface="Times New Roman" panose="02020603050405020304" pitchFamily="18" charset="0"/>
                          <a:cs typeface="Times New Roman" panose="02020603050405020304" pitchFamily="18" charset="0"/>
                        </a:rPr>
                        <a:t>Grand battement jete</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113665" algn="just">
                        <a:lnSpc>
                          <a:spcPct val="107000"/>
                        </a:lnSpc>
                        <a:spcAft>
                          <a:spcPts val="0"/>
                        </a:spcAft>
                      </a:pPr>
                      <a:r>
                        <a:rPr lang="kk-KZ" sz="2000">
                          <a:effectLst/>
                          <a:latin typeface="Times New Roman" panose="02020603050405020304" pitchFamily="18" charset="0"/>
                          <a:cs typeface="Times New Roman" panose="02020603050405020304" pitchFamily="18" charset="0"/>
                        </a:rPr>
                        <a:t>Большие броски</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algn="just">
                        <a:lnSpc>
                          <a:spcPct val="107000"/>
                        </a:lnSpc>
                        <a:spcAft>
                          <a:spcPts val="0"/>
                        </a:spcAft>
                      </a:pPr>
                      <a:r>
                        <a:rPr lang="kk-KZ" sz="2000" dirty="0">
                          <a:effectLst/>
                          <a:latin typeface="Times New Roman" panose="02020603050405020304" pitchFamily="18" charset="0"/>
                          <a:cs typeface="Times New Roman" panose="02020603050405020304" pitchFamily="18" charset="0"/>
                        </a:rPr>
                        <a:t>Аяқты үлкен сермеулер (шалғы)</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extLst>
                  <a:ext uri="{0D108BD9-81ED-4DB2-BD59-A6C34878D82A}">
                    <a16:rowId xmlns:a16="http://schemas.microsoft.com/office/drawing/2014/main" val="3833739015"/>
                  </a:ext>
                </a:extLst>
              </a:tr>
              <a:tr h="328962">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   8</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marL="19685" algn="just">
                        <a:lnSpc>
                          <a:spcPct val="107000"/>
                        </a:lnSpc>
                        <a:spcAft>
                          <a:spcPts val="0"/>
                        </a:spcAft>
                      </a:pPr>
                      <a:r>
                        <a:rPr lang="en-US" sz="2000">
                          <a:effectLst/>
                          <a:latin typeface="Times New Roman" panose="02020603050405020304" pitchFamily="18" charset="0"/>
                          <a:cs typeface="Times New Roman" panose="02020603050405020304" pitchFamily="18" charset="0"/>
                        </a:rPr>
                        <a:t>Arabesques, Attitudes  и т.д.</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113665" algn="just">
                        <a:lnSpc>
                          <a:spcPct val="107000"/>
                        </a:lnSpc>
                        <a:spcAft>
                          <a:spcPts val="0"/>
                        </a:spcAft>
                      </a:pPr>
                      <a:r>
                        <a:rPr lang="en-US" sz="2000">
                          <a:effectLst/>
                          <a:latin typeface="Times New Roman" panose="02020603050405020304" pitchFamily="18" charset="0"/>
                          <a:cs typeface="Times New Roman" panose="02020603050405020304" pitchFamily="18" charset="0"/>
                        </a:rPr>
                        <a:t>Позы</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algn="just">
                        <a:lnSpc>
                          <a:spcPct val="107000"/>
                        </a:lnSpc>
                        <a:spcAft>
                          <a:spcPts val="0"/>
                        </a:spcAft>
                      </a:pPr>
                      <a:r>
                        <a:rPr lang="kk-KZ" sz="2000" dirty="0">
                          <a:effectLst/>
                          <a:latin typeface="Times New Roman" panose="02020603050405020304" pitchFamily="18" charset="0"/>
                          <a:cs typeface="Times New Roman" panose="02020603050405020304" pitchFamily="18" charset="0"/>
                        </a:rPr>
                        <a:t>Кейіп</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extLst>
                  <a:ext uri="{0D108BD9-81ED-4DB2-BD59-A6C34878D82A}">
                    <a16:rowId xmlns:a16="http://schemas.microsoft.com/office/drawing/2014/main" val="4181065102"/>
                  </a:ext>
                </a:extLst>
              </a:tr>
              <a:tr h="331791">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   9</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indent="109855" algn="just">
                        <a:lnSpc>
                          <a:spcPct val="107000"/>
                        </a:lnSpc>
                        <a:spcAft>
                          <a:spcPts val="0"/>
                        </a:spcAft>
                      </a:pPr>
                      <a:r>
                        <a:rPr lang="en-US" sz="2000">
                          <a:effectLst/>
                          <a:latin typeface="Times New Roman" panose="02020603050405020304" pitchFamily="18" charset="0"/>
                          <a:cs typeface="Times New Roman" panose="02020603050405020304" pitchFamily="18" charset="0"/>
                        </a:rPr>
                        <a:t>Adagio</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algn="just">
                        <a:lnSpc>
                          <a:spcPct val="107000"/>
                        </a:lnSpc>
                        <a:spcAft>
                          <a:spcPts val="0"/>
                        </a:spcAft>
                      </a:pPr>
                      <a:r>
                        <a:rPr lang="kk-KZ"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tc>
                  <a:txBody>
                    <a:bodyPr/>
                    <a:lstStyle/>
                    <a:p>
                      <a:pPr algn="just">
                        <a:lnSpc>
                          <a:spcPct val="107000"/>
                        </a:lnSpc>
                        <a:spcAft>
                          <a:spcPts val="0"/>
                        </a:spcAft>
                      </a:pPr>
                      <a:r>
                        <a:rPr lang="kk-KZ" sz="2000" dirty="0">
                          <a:effectLst/>
                          <a:latin typeface="Times New Roman" panose="02020603050405020304" pitchFamily="18" charset="0"/>
                          <a:cs typeface="Times New Roman" panose="02020603050405020304" pitchFamily="18" charset="0"/>
                        </a:rPr>
                        <a:t>Алтыбақан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585" marR="48585" marT="0" marB="0"/>
                </a:tc>
                <a:extLst>
                  <a:ext uri="{0D108BD9-81ED-4DB2-BD59-A6C34878D82A}">
                    <a16:rowId xmlns:a16="http://schemas.microsoft.com/office/drawing/2014/main" val="2235311465"/>
                  </a:ext>
                </a:extLst>
              </a:tr>
            </a:tbl>
          </a:graphicData>
        </a:graphic>
      </p:graphicFrame>
    </p:spTree>
    <p:extLst>
      <p:ext uri="{BB962C8B-B14F-4D97-AF65-F5344CB8AC3E}">
        <p14:creationId xmlns:p14="http://schemas.microsoft.com/office/powerpoint/2010/main" val="374146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517" t="-837" r="17336"/>
          <a:stretch/>
        </p:blipFill>
        <p:spPr>
          <a:xfrm rot="5400000">
            <a:off x="-914401" y="1167619"/>
            <a:ext cx="6330463" cy="4304714"/>
          </a:xfrm>
        </p:spPr>
      </p:pic>
      <p:sp>
        <p:nvSpPr>
          <p:cNvPr id="6" name="Объект 5"/>
          <p:cNvSpPr>
            <a:spLocks noGrp="1"/>
          </p:cNvSpPr>
          <p:nvPr>
            <p:ph sz="quarter" idx="4"/>
          </p:nvPr>
        </p:nvSpPr>
        <p:spPr>
          <a:xfrm>
            <a:off x="4403188" y="154745"/>
            <a:ext cx="7610621" cy="6499273"/>
          </a:xfrm>
        </p:spPr>
        <p:txBody>
          <a:bodyPr>
            <a:noAutofit/>
          </a:bodyPr>
          <a:lstStyle/>
          <a:p>
            <a:r>
              <a:rPr lang="kk-KZ" sz="3600" dirty="0">
                <a:latin typeface="Times New Roman" panose="02020603050405020304" pitchFamily="18" charset="0"/>
                <a:cs typeface="Times New Roman" panose="02020603050405020304" pitchFamily="18" charset="0"/>
              </a:rPr>
              <a:t> Қазақ тіліндегі осы кесте Т.Ізім мен А.Кульбекованың 2012 жылы (кейін бірнеше рет қайта 2016, 2023 жылдары басылды) әйгілі биші Шара Жиенқұлованың 100 жылдығын атап өту аясында баспадан жарық көрген «Қазақ биін оқытудың теориясы мен әдістемесі» оқулығында берілген болатын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12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quarter" idx="4"/>
          </p:nvPr>
        </p:nvSpPr>
        <p:spPr>
          <a:xfrm>
            <a:off x="5088384" y="464235"/>
            <a:ext cx="6193905" cy="5577127"/>
          </a:xfrm>
        </p:spPr>
        <p:txBody>
          <a:bodyPr>
            <a:noAutofit/>
          </a:bodyPr>
          <a:lstStyle/>
          <a:p>
            <a:r>
              <a:rPr lang="kk-KZ" sz="3600" dirty="0">
                <a:latin typeface="Times New Roman" panose="02020603050405020304" pitchFamily="18" charset="0"/>
                <a:cs typeface="Times New Roman" panose="02020603050405020304" pitchFamily="18" charset="0"/>
              </a:rPr>
              <a:t> Қ. Жақыпованың «Би өнерінің әліппесі» атты еңбегі классикалық биден алғаш қолданысқа енген оқулық. Оқулықта хореография өнерін меңгеруге арналған алғашқы дайындық және төменгі сыныптарда оқытылатын қимылдар берілген. </a:t>
            </a:r>
            <a:endParaRPr lang="ru-RU" sz="3600" dirty="0">
              <a:latin typeface="Times New Roman" panose="02020603050405020304" pitchFamily="18" charset="0"/>
              <a:cs typeface="Times New Roman" panose="02020603050405020304" pitchFamily="18" charset="0"/>
            </a:endParaRPr>
          </a:p>
        </p:txBody>
      </p:sp>
      <p:pic>
        <p:nvPicPr>
          <p:cNvPr id="9" name="Объект 8" descr="Изображение выглядит как текст, одежда, Танец, платье&#10;&#10;Автоматически созданное описание">
            <a:extLst>
              <a:ext uri="{FF2B5EF4-FFF2-40B4-BE49-F238E27FC236}">
                <a16:creationId xmlns:a16="http://schemas.microsoft.com/office/drawing/2014/main" id="{3A73D0BD-8392-2B63-8C97-9CAA448A809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09711" y="758149"/>
            <a:ext cx="3752230" cy="5306586"/>
          </a:xfrm>
        </p:spPr>
      </p:pic>
    </p:spTree>
    <p:extLst>
      <p:ext uri="{BB962C8B-B14F-4D97-AF65-F5344CB8AC3E}">
        <p14:creationId xmlns:p14="http://schemas.microsoft.com/office/powerpoint/2010/main" val="265894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283</TotalTime>
  <Words>742</Words>
  <Application>Microsoft Office PowerPoint</Application>
  <PresentationFormat>Широкоэкранный</PresentationFormat>
  <Paragraphs>59</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НАЗАРЛАРЫҢЫЗҒА РАХМЕТ!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203kab</dc:creator>
  <cp:lastModifiedBy>203kab</cp:lastModifiedBy>
  <cp:revision>19</cp:revision>
  <dcterms:created xsi:type="dcterms:W3CDTF">2025-03-05T06:47:31Z</dcterms:created>
  <dcterms:modified xsi:type="dcterms:W3CDTF">2025-06-04T05:54:49Z</dcterms:modified>
</cp:coreProperties>
</file>