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431" r:id="rId3"/>
    <p:sldId id="266" r:id="rId4"/>
    <p:sldId id="477" r:id="rId5"/>
    <p:sldId id="466" r:id="rId6"/>
    <p:sldId id="467" r:id="rId7"/>
    <p:sldId id="468" r:id="rId8"/>
    <p:sldId id="478" r:id="rId9"/>
    <p:sldId id="469" r:id="rId10"/>
    <p:sldId id="479" r:id="rId11"/>
    <p:sldId id="470" r:id="rId12"/>
    <p:sldId id="471" r:id="rId13"/>
    <p:sldId id="480" r:id="rId14"/>
    <p:sldId id="472" r:id="rId15"/>
    <p:sldId id="481" r:id="rId16"/>
    <p:sldId id="473" r:id="rId17"/>
    <p:sldId id="474" r:id="rId18"/>
    <p:sldId id="475" r:id="rId19"/>
    <p:sldId id="476" r:id="rId20"/>
    <p:sldId id="352" r:id="rId21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A1A0"/>
    <a:srgbClr val="577D7D"/>
    <a:srgbClr val="00FF00"/>
    <a:srgbClr val="00CCFF"/>
    <a:srgbClr val="CCFF66"/>
    <a:srgbClr val="FFCC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06" y="9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B73A2-EB13-46A1-B7C7-B39E6ADB3B33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68219-4716-4077-81A4-E976100C0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38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68219-4716-4077-81A4-E976100C02D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739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CDA6-946D-47FC-9ECC-D4722819EF4F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C026-F56F-4C10-A6A2-05FC2456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340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CDA6-946D-47FC-9ECC-D4722819EF4F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C026-F56F-4C10-A6A2-05FC2456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84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CDA6-946D-47FC-9ECC-D4722819EF4F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C026-F56F-4C10-A6A2-05FC2456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362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CDA6-946D-47FC-9ECC-D4722819EF4F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C026-F56F-4C10-A6A2-05FC2456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42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CDA6-946D-47FC-9ECC-D4722819EF4F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C026-F56F-4C10-A6A2-05FC2456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428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CDA6-946D-47FC-9ECC-D4722819EF4F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C026-F56F-4C10-A6A2-05FC2456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89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CDA6-946D-47FC-9ECC-D4722819EF4F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C026-F56F-4C10-A6A2-05FC2456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25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CDA6-946D-47FC-9ECC-D4722819EF4F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C026-F56F-4C10-A6A2-05FC2456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13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CDA6-946D-47FC-9ECC-D4722819EF4F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C026-F56F-4C10-A6A2-05FC2456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63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CDA6-946D-47FC-9ECC-D4722819EF4F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C026-F56F-4C10-A6A2-05FC2456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7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CDA6-946D-47FC-9ECC-D4722819EF4F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6C026-F56F-4C10-A6A2-05FC2456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883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7CDA6-946D-47FC-9ECC-D4722819EF4F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6C026-F56F-4C10-A6A2-05FC245627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3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emf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10" Type="http://schemas.openxmlformats.org/officeDocument/2006/relationships/image" Target="../media/image34.jp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0" y="2013438"/>
            <a:ext cx="11163300" cy="1916725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atin typeface="+mn-lt"/>
                <a:cs typeface="Times New Roman" panose="02020603050405020304" pitchFamily="18" charset="0"/>
              </a:rPr>
              <a:t>«Состояние и перспективы развития международного опыта Казахской национальной академии хореографии</a:t>
            </a:r>
            <a:r>
              <a:rPr lang="ru-RU" sz="4400" b="1" dirty="0" smtClean="0">
                <a:latin typeface="+mn-lt"/>
                <a:cs typeface="Times New Roman" panose="02020603050405020304" pitchFamily="18" charset="0"/>
              </a:rPr>
              <a:t>»</a:t>
            </a:r>
            <a:endParaRPr lang="ru-RU" sz="40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64669" y="4730261"/>
            <a:ext cx="4475284" cy="94077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Докладчик – </a:t>
            </a:r>
            <a:r>
              <a:rPr lang="ru-RU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руководитель отдела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международного сотрудничества и связей с общественностью </a:t>
            </a:r>
            <a:r>
              <a:rPr lang="ru-RU" sz="1800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Найзабекова</a:t>
            </a:r>
            <a:r>
              <a:rPr lang="ru-RU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М.А</a:t>
            </a:r>
            <a:r>
              <a:rPr lang="ru-RU" sz="1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  <a:endParaRPr lang="ru-RU" sz="16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4484" t="70722" r="6099" b="15136"/>
          <a:stretch/>
        </p:blipFill>
        <p:spPr>
          <a:xfrm>
            <a:off x="10587318" y="6101862"/>
            <a:ext cx="1604682" cy="7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6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3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651" y="862855"/>
            <a:ext cx="1146465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cs typeface="Times New Roman" panose="02020603050405020304" pitchFamily="18" charset="0"/>
              </a:rPr>
              <a:t>5. Мобильность профессорско-преподавательского состава</a:t>
            </a:r>
            <a:endParaRPr lang="ru-RU" sz="1600" dirty="0"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cs typeface="Times New Roman" panose="02020603050405020304" pitchFamily="18" charset="0"/>
              </a:rPr>
              <a:t>А также Академию посещают представители: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Times New Roman" panose="02020603050405020304" pitchFamily="18" charset="0"/>
              </a:rPr>
              <a:t>Московская государственная академия хореографии (Россия) для проведения курсов повышения квалификации;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Times New Roman" panose="02020603050405020304" pitchFamily="18" charset="0"/>
              </a:rPr>
              <a:t>Пекинская академия танца (Китай) для проведения мастер-классов по современному танцу;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Times New Roman" panose="02020603050405020304" pitchFamily="18" charset="0"/>
              </a:rPr>
              <a:t>Alma Mater </a:t>
            </a:r>
            <a:r>
              <a:rPr lang="en-US" sz="1600" dirty="0" err="1" smtClean="0">
                <a:cs typeface="Times New Roman" panose="02020603050405020304" pitchFamily="18" charset="0"/>
              </a:rPr>
              <a:t>Europea</a:t>
            </a:r>
            <a:r>
              <a:rPr lang="en-US" sz="1600" dirty="0" smtClean="0">
                <a:cs typeface="Times New Roman" panose="02020603050405020304" pitchFamily="18" charset="0"/>
              </a:rPr>
              <a:t> (</a:t>
            </a:r>
            <a:r>
              <a:rPr lang="kk-KZ" sz="1600" dirty="0" smtClean="0">
                <a:cs typeface="Times New Roman" panose="02020603050405020304" pitchFamily="18" charset="0"/>
              </a:rPr>
              <a:t>Словения</a:t>
            </a:r>
            <a:r>
              <a:rPr lang="ru-RU" sz="1600" dirty="0" smtClean="0">
                <a:cs typeface="Times New Roman" panose="02020603050405020304" pitchFamily="18" charset="0"/>
              </a:rPr>
              <a:t>)</a:t>
            </a:r>
            <a:r>
              <a:rPr lang="kk-KZ" sz="1600" dirty="0" smtClean="0">
                <a:cs typeface="Times New Roman" panose="02020603050405020304" pitchFamily="18" charset="0"/>
              </a:rPr>
              <a:t> для проведения мастер-классов по классическому и современному танцу;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kk-KZ" sz="1600" dirty="0" smtClean="0">
                <a:cs typeface="Times New Roman" panose="02020603050405020304" pitchFamily="18" charset="0"/>
              </a:rPr>
              <a:t>Бакинская академия хореографии (Азербайджан) для проведения лекций и мастер-классов по национальному танцу;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kk-KZ" sz="1600" dirty="0" smtClean="0">
                <a:cs typeface="Times New Roman" panose="02020603050405020304" pitchFamily="18" charset="0"/>
              </a:rPr>
              <a:t>Государственная академия хореографии Узбекистана для проведения лекций и мастер-классов по национальному танцу.</a:t>
            </a:r>
          </a:p>
          <a:p>
            <a:pPr algn="just"/>
            <a:endParaRPr lang="kk-KZ" sz="1000" dirty="0" smtClean="0">
              <a:cs typeface="Times New Roman" panose="02020603050405020304" pitchFamily="18" charset="0"/>
            </a:endParaRPr>
          </a:p>
          <a:p>
            <a:pPr algn="just"/>
            <a:r>
              <a:rPr lang="kk-KZ" sz="1600" dirty="0" smtClean="0">
                <a:cs typeface="Times New Roman" panose="02020603050405020304" pitchFamily="18" charset="0"/>
              </a:rPr>
              <a:t>Для работы в Академии </a:t>
            </a:r>
            <a:r>
              <a:rPr lang="ru-RU" sz="1600" dirty="0" smtClean="0">
                <a:cs typeface="Times New Roman" panose="02020603050405020304" pitchFamily="18" charset="0"/>
              </a:rPr>
              <a:t>привлечены преподаватель из Великобритании </a:t>
            </a:r>
            <a:r>
              <a:rPr lang="ru-RU" sz="1600" dirty="0" err="1" smtClean="0">
                <a:cs typeface="Times New Roman" panose="02020603050405020304" pitchFamily="18" charset="0"/>
              </a:rPr>
              <a:t>Луковкин</a:t>
            </a:r>
            <a:r>
              <a:rPr lang="ru-RU" sz="1600" dirty="0" smtClean="0">
                <a:cs typeface="Times New Roman" panose="02020603050405020304" pitchFamily="18" charset="0"/>
              </a:rPr>
              <a:t> А.М., преподаватель из России </a:t>
            </a:r>
            <a:r>
              <a:rPr lang="ru-RU" sz="1600" dirty="0" err="1" smtClean="0">
                <a:cs typeface="Times New Roman" panose="02020603050405020304" pitchFamily="18" charset="0"/>
              </a:rPr>
              <a:t>Шерстнева</a:t>
            </a:r>
            <a:r>
              <a:rPr lang="ru-RU" sz="1600" dirty="0" smtClean="0">
                <a:cs typeface="Times New Roman" panose="02020603050405020304" pitchFamily="18" charset="0"/>
              </a:rPr>
              <a:t> Е.А., преподаватель из Украины Ковтун Г.А.</a:t>
            </a:r>
          </a:p>
          <a:p>
            <a:pPr algn="just"/>
            <a:endParaRPr lang="ru-RU" sz="1000" dirty="0" smtClean="0"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cs typeface="Times New Roman" panose="02020603050405020304" pitchFamily="18" charset="0"/>
              </a:rPr>
              <a:t>Перспективы развития на ближайшие годы:</a:t>
            </a:r>
          </a:p>
          <a:p>
            <a:pPr algn="just"/>
            <a:r>
              <a:rPr lang="ru-RU" sz="1600" dirty="0" smtClean="0">
                <a:cs typeface="Times New Roman" panose="02020603050405020304" pitchFamily="18" charset="0"/>
              </a:rPr>
              <a:t>Направление/прием преподавателей в рамках мобильности во Вьетнамскую академию танца (Вьетнам) – 2025 г., Венгерский университет танца (Венгрия) – 2025 г., Гонконгскую балетную академию (Китай) – 2025 г., Институт искусств </a:t>
            </a:r>
            <a:r>
              <a:rPr lang="ru-RU" sz="1600" dirty="0" err="1" smtClean="0">
                <a:cs typeface="Times New Roman" panose="02020603050405020304" pitchFamily="18" charset="0"/>
              </a:rPr>
              <a:t>Денпасар</a:t>
            </a:r>
            <a:r>
              <a:rPr lang="ru-RU" sz="1600" dirty="0" smtClean="0">
                <a:cs typeface="Times New Roman" panose="02020603050405020304" pitchFamily="18" charset="0"/>
              </a:rPr>
              <a:t> (Индонезия) – 2026 г.</a:t>
            </a:r>
            <a:endParaRPr lang="ru-RU" dirty="0" smtClean="0">
              <a:cs typeface="Times New Roman" panose="02020603050405020304" pitchFamily="18" charset="0"/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395651" y="242036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49096" y="4726085"/>
            <a:ext cx="11889107" cy="1960245"/>
            <a:chOff x="0" y="0"/>
            <a:chExt cx="11889319" cy="1960467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524760" cy="192976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384" y="5937"/>
              <a:ext cx="2969260" cy="1923415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17969" y="5937"/>
              <a:ext cx="2746375" cy="1923415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3984" y="5937"/>
              <a:ext cx="3315335" cy="1954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96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698" cy="69195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4903" y="915720"/>
            <a:ext cx="845774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cs typeface="Times New Roman" panose="02020603050405020304" pitchFamily="18" charset="0"/>
              </a:rPr>
              <a:t>По проекту </a:t>
            </a:r>
            <a:r>
              <a:rPr lang="ru-RU" sz="1600" b="1" dirty="0">
                <a:cs typeface="Times New Roman" panose="02020603050405020304" pitchFamily="18" charset="0"/>
              </a:rPr>
              <a:t>«500 ученых» в рамках Международной программы «</a:t>
            </a:r>
            <a:r>
              <a:rPr lang="ru-RU" sz="1600" b="1" dirty="0" err="1" smtClean="0">
                <a:cs typeface="Times New Roman" panose="02020603050405020304" pitchFamily="18" charset="0"/>
              </a:rPr>
              <a:t>Болаша</a:t>
            </a:r>
            <a:r>
              <a:rPr lang="kk-KZ" sz="1600" b="1" dirty="0" smtClean="0">
                <a:cs typeface="Times New Roman" panose="02020603050405020304" pitchFamily="18" charset="0"/>
              </a:rPr>
              <a:t>қ</a:t>
            </a:r>
            <a:r>
              <a:rPr lang="ru-RU" sz="1600" b="1" dirty="0" smtClean="0">
                <a:cs typeface="Times New Roman" panose="02020603050405020304" pitchFamily="18" charset="0"/>
              </a:rPr>
              <a:t>» </a:t>
            </a:r>
            <a:r>
              <a:rPr lang="ru-RU" sz="1600" dirty="0" smtClean="0">
                <a:cs typeface="Times New Roman" panose="02020603050405020304" pitchFamily="18" charset="0"/>
              </a:rPr>
              <a:t>проходят обучение: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 smtClean="0">
                <a:cs typeface="Times New Roman" panose="02020603050405020304" pitchFamily="18" charset="0"/>
              </a:rPr>
              <a:t>Досжан</a:t>
            </a:r>
            <a:r>
              <a:rPr lang="ru-RU" sz="1600" dirty="0" smtClean="0">
                <a:cs typeface="Times New Roman" panose="02020603050405020304" pitchFamily="18" charset="0"/>
              </a:rPr>
              <a:t> Р.К., </a:t>
            </a:r>
            <a:r>
              <a:rPr lang="ru-RU" sz="1600" dirty="0" err="1">
                <a:cs typeface="Times New Roman" panose="02020603050405020304" pitchFamily="18" charset="0"/>
              </a:rPr>
              <a:t>Сактаганов</a:t>
            </a:r>
            <a:r>
              <a:rPr lang="ru-RU" sz="1600" dirty="0"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cs typeface="Times New Roman" panose="02020603050405020304" pitchFamily="18" charset="0"/>
              </a:rPr>
              <a:t>Б.К., </a:t>
            </a:r>
            <a:r>
              <a:rPr lang="ru-RU" sz="1600" dirty="0" err="1">
                <a:cs typeface="Times New Roman" panose="02020603050405020304" pitchFamily="18" charset="0"/>
              </a:rPr>
              <a:t>Жуматаева</a:t>
            </a:r>
            <a:r>
              <a:rPr lang="ru-RU" sz="1600" dirty="0"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cs typeface="Times New Roman" panose="02020603050405020304" pitchFamily="18" charset="0"/>
              </a:rPr>
              <a:t>А.Р. – </a:t>
            </a:r>
            <a:r>
              <a:rPr lang="ru-RU" sz="1600" dirty="0">
                <a:cs typeface="Times New Roman" panose="02020603050405020304" pitchFamily="18" charset="0"/>
              </a:rPr>
              <a:t>LABA </a:t>
            </a:r>
            <a:r>
              <a:rPr lang="ru-RU" sz="1600" dirty="0" err="1">
                <a:cs typeface="Times New Roman" panose="02020603050405020304" pitchFamily="18" charset="0"/>
              </a:rPr>
              <a:t>Libera</a:t>
            </a:r>
            <a:r>
              <a:rPr lang="ru-RU" sz="1600" dirty="0"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cs typeface="Times New Roman" panose="02020603050405020304" pitchFamily="18" charset="0"/>
              </a:rPr>
              <a:t>Accademia</a:t>
            </a:r>
            <a:r>
              <a:rPr lang="ru-RU" sz="1600" dirty="0"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cs typeface="Times New Roman" panose="02020603050405020304" pitchFamily="18" charset="0"/>
              </a:rPr>
              <a:t>delle</a:t>
            </a:r>
            <a:r>
              <a:rPr lang="ru-RU" sz="1600" dirty="0"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cs typeface="Times New Roman" panose="02020603050405020304" pitchFamily="18" charset="0"/>
              </a:rPr>
              <a:t>belli</a:t>
            </a:r>
            <a:r>
              <a:rPr lang="ru-RU" sz="1600" dirty="0"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cs typeface="Times New Roman" panose="02020603050405020304" pitchFamily="18" charset="0"/>
              </a:rPr>
              <a:t>arti</a:t>
            </a:r>
            <a:r>
              <a:rPr lang="ru-RU" sz="1600" dirty="0" smtClean="0">
                <a:cs typeface="Times New Roman" panose="02020603050405020304" pitchFamily="18" charset="0"/>
              </a:rPr>
              <a:t> (Италия);</a:t>
            </a:r>
            <a:endParaRPr lang="ru-RU" sz="16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 smtClean="0">
                <a:cs typeface="Times New Roman" panose="02020603050405020304" pitchFamily="18" charset="0"/>
              </a:rPr>
              <a:t>Бабажанова</a:t>
            </a:r>
            <a:r>
              <a:rPr lang="ru-RU" sz="1600" dirty="0" smtClean="0">
                <a:cs typeface="Times New Roman" panose="02020603050405020304" pitchFamily="18" charset="0"/>
              </a:rPr>
              <a:t> Ж.А. – </a:t>
            </a:r>
            <a:r>
              <a:rPr lang="ru-RU" sz="1600" dirty="0" err="1" smtClean="0">
                <a:cs typeface="Times New Roman" panose="02020603050405020304" pitchFamily="18" charset="0"/>
              </a:rPr>
              <a:t>Akdeniz</a:t>
            </a:r>
            <a:r>
              <a:rPr lang="ru-RU" sz="1600" dirty="0" smtClean="0"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cs typeface="Times New Roman" panose="02020603050405020304" pitchFamily="18" charset="0"/>
              </a:rPr>
              <a:t>University</a:t>
            </a:r>
            <a:r>
              <a:rPr lang="ru-RU" sz="1600" dirty="0" smtClean="0">
                <a:cs typeface="Times New Roman" panose="02020603050405020304" pitchFamily="18" charset="0"/>
              </a:rPr>
              <a:t> (Турция); </a:t>
            </a:r>
            <a:endParaRPr lang="ru-RU" sz="16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 smtClean="0">
                <a:cs typeface="Times New Roman" panose="02020603050405020304" pitchFamily="18" charset="0"/>
              </a:rPr>
              <a:t>Кулмаганбетова</a:t>
            </a:r>
            <a:r>
              <a:rPr lang="ru-RU" sz="1600" dirty="0" smtClean="0">
                <a:cs typeface="Times New Roman" panose="02020603050405020304" pitchFamily="18" charset="0"/>
              </a:rPr>
              <a:t> </a:t>
            </a:r>
            <a:r>
              <a:rPr lang="ru-RU" sz="1600" dirty="0">
                <a:cs typeface="Times New Roman" panose="02020603050405020304" pitchFamily="18" charset="0"/>
              </a:rPr>
              <a:t>А.С. </a:t>
            </a:r>
            <a:r>
              <a:rPr lang="ru-RU" sz="1600" dirty="0" smtClean="0">
                <a:cs typeface="Times New Roman" panose="02020603050405020304" pitchFamily="18" charset="0"/>
              </a:rPr>
              <a:t>– университет </a:t>
            </a:r>
            <a:r>
              <a:rPr lang="ru-RU" sz="1600" dirty="0" err="1" smtClean="0">
                <a:cs typeface="Times New Roman" panose="02020603050405020304" pitchFamily="18" charset="0"/>
              </a:rPr>
              <a:t>Дж.Вашингтона</a:t>
            </a:r>
            <a:r>
              <a:rPr lang="ru-RU" sz="1600" dirty="0" smtClean="0">
                <a:cs typeface="Times New Roman" panose="02020603050405020304" pitchFamily="18" charset="0"/>
              </a:rPr>
              <a:t> (США);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cs typeface="Times New Roman" panose="02020603050405020304" pitchFamily="18" charset="0"/>
            </a:endParaRPr>
          </a:p>
          <a:p>
            <a:r>
              <a:rPr lang="ru-RU" sz="1600" dirty="0" smtClean="0">
                <a:cs typeface="Times New Roman" panose="02020603050405020304" pitchFamily="18" charset="0"/>
              </a:rPr>
              <a:t>В рамках </a:t>
            </a:r>
            <a:r>
              <a:rPr lang="ru-RU" sz="1600" b="1" dirty="0" smtClean="0">
                <a:cs typeface="Times New Roman" panose="02020603050405020304" pitchFamily="18" charset="0"/>
              </a:rPr>
              <a:t>программы </a:t>
            </a:r>
            <a:r>
              <a:rPr lang="en-US" sz="1600" b="1" dirty="0" smtClean="0">
                <a:cs typeface="Times New Roman" panose="02020603050405020304" pitchFamily="18" charset="0"/>
              </a:rPr>
              <a:t>Erasmus+ </a:t>
            </a:r>
            <a:r>
              <a:rPr lang="kk-KZ" sz="1600" dirty="0" smtClean="0">
                <a:cs typeface="Times New Roman" panose="02020603050405020304" pitchFamily="18" charset="0"/>
              </a:rPr>
              <a:t>на протяжении нескольких лет обучающиеся и преподаватели Академии прошли обучение:</a:t>
            </a:r>
            <a:endParaRPr lang="ru-RU" sz="1600" dirty="0" smtClean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Times New Roman" panose="02020603050405020304" pitchFamily="18" charset="0"/>
              </a:rPr>
              <a:t>Римская национальная академия танца (Италия);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Times New Roman" panose="02020603050405020304" pitchFamily="18" charset="0"/>
              </a:rPr>
              <a:t>Университет Тарту (Эстония);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sz="1600" dirty="0" smtClean="0">
                <a:cs typeface="Times New Roman" panose="02020603050405020304" pitchFamily="18" charset="0"/>
              </a:rPr>
              <a:t>Латвийская академия культуры (Латвия</a:t>
            </a:r>
            <a:r>
              <a:rPr lang="ru-RU" sz="1600" dirty="0" smtClean="0"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cs typeface="Times New Roman" panose="02020603050405020304" pitchFamily="18" charset="0"/>
              </a:rPr>
              <a:t>Перспективы развития на ближайшие годы:</a:t>
            </a:r>
          </a:p>
          <a:p>
            <a:r>
              <a:rPr lang="ru-RU" sz="1600" dirty="0" smtClean="0">
                <a:cs typeface="Times New Roman" panose="02020603050405020304" pitchFamily="18" charset="0"/>
              </a:rPr>
              <a:t>Наращивание количества партнеров по программе </a:t>
            </a:r>
            <a:r>
              <a:rPr lang="en-US" sz="1600" dirty="0" smtClean="0">
                <a:cs typeface="Times New Roman" panose="02020603050405020304" pitchFamily="18" charset="0"/>
              </a:rPr>
              <a:t>Erasmus+</a:t>
            </a:r>
            <a:r>
              <a:rPr lang="ru-RU" sz="1600" dirty="0" smtClean="0"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Times New Roman" panose="02020603050405020304" pitchFamily="18" charset="0"/>
              </a:rPr>
              <a:t>Академия музыкального, танцевального и изобразительного искусства профессора </a:t>
            </a:r>
            <a:r>
              <a:rPr lang="ru-RU" sz="1600" dirty="0" err="1" smtClean="0">
                <a:cs typeface="Times New Roman" panose="02020603050405020304" pitchFamily="18" charset="0"/>
              </a:rPr>
              <a:t>А.Диамандиева</a:t>
            </a:r>
            <a:r>
              <a:rPr lang="ru-RU" sz="1600" dirty="0" smtClean="0">
                <a:cs typeface="Times New Roman" panose="02020603050405020304" pitchFamily="18" charset="0"/>
              </a:rPr>
              <a:t> (Болгария) – сентябрь 2025 г.;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cs typeface="Times New Roman" panose="02020603050405020304" pitchFamily="18" charset="0"/>
              </a:rPr>
              <a:t>Sabanci</a:t>
            </a:r>
            <a:r>
              <a:rPr lang="en-US" sz="1600" dirty="0">
                <a:cs typeface="Times New Roman" panose="02020603050405020304" pitchFamily="18" charset="0"/>
              </a:rPr>
              <a:t> University </a:t>
            </a:r>
            <a:r>
              <a:rPr lang="ru-RU" sz="1600" dirty="0">
                <a:cs typeface="Times New Roman" panose="02020603050405020304" pitchFamily="18" charset="0"/>
              </a:rPr>
              <a:t>(Турция) – сентябрь </a:t>
            </a:r>
            <a:r>
              <a:rPr lang="ru-RU" sz="1600" dirty="0" smtClean="0">
                <a:cs typeface="Times New Roman" panose="02020603050405020304" pitchFamily="18" charset="0"/>
              </a:rPr>
              <a:t>2025 г.;</a:t>
            </a:r>
            <a:endParaRPr lang="ru-RU" sz="1600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Times New Roman" panose="02020603050405020304" pitchFamily="18" charset="0"/>
              </a:rPr>
              <a:t>Венгерский университет танца (Венгрия) – январь 2026 г.;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Times New Roman" panose="02020603050405020304" pitchFamily="18" charset="0"/>
              </a:rPr>
              <a:t>LABA (</a:t>
            </a:r>
            <a:r>
              <a:rPr lang="en-US" sz="1600" dirty="0" err="1" smtClean="0">
                <a:cs typeface="Times New Roman" panose="02020603050405020304" pitchFamily="18" charset="0"/>
              </a:rPr>
              <a:t>Libera</a:t>
            </a:r>
            <a:r>
              <a:rPr lang="en-US" sz="1600" dirty="0" smtClean="0">
                <a:cs typeface="Times New Roman" panose="02020603050405020304" pitchFamily="18" charset="0"/>
              </a:rPr>
              <a:t> academia </a:t>
            </a:r>
            <a:r>
              <a:rPr lang="en-US" sz="1600" dirty="0" err="1" smtClean="0">
                <a:cs typeface="Times New Roman" panose="02020603050405020304" pitchFamily="18" charset="0"/>
              </a:rPr>
              <a:t>delle</a:t>
            </a:r>
            <a:r>
              <a:rPr lang="en-US" sz="1600" dirty="0" smtClean="0">
                <a:cs typeface="Times New Roman" panose="02020603050405020304" pitchFamily="18" charset="0"/>
              </a:rPr>
              <a:t> belli </a:t>
            </a:r>
            <a:r>
              <a:rPr lang="en-US" sz="1600" dirty="0" err="1" smtClean="0">
                <a:cs typeface="Times New Roman" panose="02020603050405020304" pitchFamily="18" charset="0"/>
              </a:rPr>
              <a:t>arti</a:t>
            </a:r>
            <a:r>
              <a:rPr lang="en-US" sz="1600" dirty="0" smtClean="0">
                <a:cs typeface="Times New Roman" panose="02020603050405020304" pitchFamily="18" charset="0"/>
              </a:rPr>
              <a:t>) </a:t>
            </a:r>
            <a:r>
              <a:rPr lang="ru-RU" sz="1600" dirty="0" smtClean="0">
                <a:cs typeface="Times New Roman" panose="02020603050405020304" pitchFamily="18" charset="0"/>
              </a:rPr>
              <a:t>(Италия) – январь 2026 г.;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Times New Roman" panose="02020603050405020304" pitchFamily="18" charset="0"/>
              </a:rPr>
              <a:t>Alma Mater </a:t>
            </a:r>
            <a:r>
              <a:rPr lang="en-US" sz="1600" dirty="0" err="1" smtClean="0">
                <a:cs typeface="Times New Roman" panose="02020603050405020304" pitchFamily="18" charset="0"/>
              </a:rPr>
              <a:t>Europea</a:t>
            </a:r>
            <a:r>
              <a:rPr lang="en-US" sz="1600" dirty="0" smtClean="0">
                <a:cs typeface="Times New Roman" panose="02020603050405020304" pitchFamily="18" charset="0"/>
              </a:rPr>
              <a:t> (</a:t>
            </a:r>
            <a:r>
              <a:rPr lang="kk-KZ" sz="1600" dirty="0" smtClean="0">
                <a:cs typeface="Times New Roman" panose="02020603050405020304" pitchFamily="18" charset="0"/>
              </a:rPr>
              <a:t>Словения</a:t>
            </a:r>
            <a:r>
              <a:rPr lang="ru-RU" sz="1600" dirty="0" smtClean="0">
                <a:cs typeface="Times New Roman" panose="02020603050405020304" pitchFamily="18" charset="0"/>
              </a:rPr>
              <a:t>)</a:t>
            </a:r>
            <a:r>
              <a:rPr lang="ru-RU" sz="1600" dirty="0">
                <a:cs typeface="Times New Roman" panose="02020603050405020304" pitchFamily="18" charset="0"/>
              </a:rPr>
              <a:t> – январь </a:t>
            </a:r>
            <a:r>
              <a:rPr lang="ru-RU" sz="1600" dirty="0" smtClean="0">
                <a:cs typeface="Times New Roman" panose="02020603050405020304" pitchFamily="18" charset="0"/>
              </a:rPr>
              <a:t>2026 г.;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Times New Roman" panose="02020603050405020304" pitchFamily="18" charset="0"/>
              </a:rPr>
              <a:t>Участие в </a:t>
            </a:r>
            <a:r>
              <a:rPr lang="en-US" sz="1600" dirty="0" smtClean="0">
                <a:cs typeface="Times New Roman" panose="02020603050405020304" pitchFamily="18" charset="0"/>
              </a:rPr>
              <a:t>Jean Monnet</a:t>
            </a:r>
            <a:r>
              <a:rPr lang="kk-KZ" sz="1600" dirty="0" smtClean="0"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cs typeface="Times New Roman" panose="02020603050405020304" pitchFamily="18" charset="0"/>
              </a:rPr>
              <a:t>Module</a:t>
            </a:r>
            <a:r>
              <a:rPr lang="ru-RU" sz="1600" dirty="0" smtClean="0">
                <a:cs typeface="Times New Roman" panose="02020603050405020304" pitchFamily="18" charset="0"/>
              </a:rPr>
              <a:t>;</a:t>
            </a:r>
            <a:endParaRPr lang="en-US" sz="1600" dirty="0" smtClean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Times New Roman" panose="02020603050405020304" pitchFamily="18" charset="0"/>
              </a:rPr>
              <a:t>Вхождение в консорциум совместно с Казахской национальной академией искусств им. </a:t>
            </a:r>
            <a:r>
              <a:rPr lang="ru-RU" sz="1600" dirty="0" err="1" smtClean="0">
                <a:cs typeface="Times New Roman" panose="02020603050405020304" pitchFamily="18" charset="0"/>
              </a:rPr>
              <a:t>Т.Жургенова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395651" y="242036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9297670" y="989534"/>
            <a:ext cx="2283460" cy="5716904"/>
            <a:chOff x="0" y="0"/>
            <a:chExt cx="2283460" cy="5716921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283460" cy="1715135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95106"/>
              <a:ext cx="2283460" cy="182181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32" y="1941615"/>
              <a:ext cx="1829435" cy="1716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27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698" cy="69195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4903" y="889344"/>
            <a:ext cx="114553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cs typeface="Times New Roman" panose="02020603050405020304" pitchFamily="18" charset="0"/>
              </a:rPr>
              <a:t>7. Членство в ассоциациях/альянсах/клубах:</a:t>
            </a:r>
          </a:p>
          <a:p>
            <a:pPr algn="just"/>
            <a:endParaRPr lang="ru-RU" dirty="0" smtClean="0">
              <a:cs typeface="Times New Roman" panose="02020603050405020304" pitchFamily="18" charset="0"/>
            </a:endParaRPr>
          </a:p>
          <a:p>
            <a:pPr marL="342900" indent="-342900" algn="just">
              <a:buAutoNum type="arabicParenR"/>
            </a:pPr>
            <a:r>
              <a:rPr lang="ru-RU" b="1" dirty="0" smtClean="0">
                <a:cs typeface="Times New Roman" panose="02020603050405020304" pitchFamily="18" charset="0"/>
              </a:rPr>
              <a:t>Всемирный альянс танцевального образования</a:t>
            </a:r>
            <a:r>
              <a:rPr lang="ru-RU" dirty="0" smtClean="0">
                <a:cs typeface="Times New Roman" panose="02020603050405020304" pitchFamily="18" charset="0"/>
              </a:rPr>
              <a:t> (с 2024 года) на базе Пекинской академии танца (Китай):</a:t>
            </a:r>
            <a:endParaRPr lang="ru-RU" dirty="0"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cs typeface="Times New Roman" panose="02020603050405020304" pitchFamily="18" charset="0"/>
              </a:rPr>
              <a:t>Страны-участницы:</a:t>
            </a: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Индонезия, Япония, Ливан, Малайзия, Монголия, Сингапур, Южная Корея, </a:t>
            </a:r>
            <a:r>
              <a:rPr lang="ru-RU" dirty="0" err="1" smtClean="0">
                <a:cs typeface="Times New Roman" panose="02020603050405020304" pitchFamily="18" charset="0"/>
              </a:rPr>
              <a:t>Тайланд</a:t>
            </a:r>
            <a:r>
              <a:rPr lang="ru-RU" dirty="0" smtClean="0">
                <a:cs typeface="Times New Roman" panose="02020603050405020304" pitchFamily="18" charset="0"/>
              </a:rPr>
              <a:t>, Австрия, Великобритания, Франция, Венгрия, Италия, Латвия, Черногория, Польша, Румыния, Россия, США, Бразилия, Австралия,</a:t>
            </a: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Новая Зеландия, Южная Африка. </a:t>
            </a:r>
          </a:p>
          <a:p>
            <a:pPr algn="just"/>
            <a:endParaRPr lang="ru-RU" dirty="0"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2</a:t>
            </a:r>
            <a:r>
              <a:rPr lang="ru-RU" dirty="0">
                <a:cs typeface="Times New Roman" panose="02020603050405020304" pitchFamily="18" charset="0"/>
              </a:rPr>
              <a:t>) </a:t>
            </a:r>
            <a:r>
              <a:rPr lang="ru-RU" dirty="0" smtClean="0">
                <a:cs typeface="Times New Roman" panose="02020603050405020304" pitchFamily="18" charset="0"/>
              </a:rPr>
              <a:t>Академия является региональным </a:t>
            </a:r>
            <a:r>
              <a:rPr lang="ru-RU" dirty="0">
                <a:cs typeface="Times New Roman" panose="02020603050405020304" pitchFamily="18" charset="0"/>
              </a:rPr>
              <a:t>представителем </a:t>
            </a:r>
            <a:r>
              <a:rPr lang="ru-RU" b="1" dirty="0">
                <a:cs typeface="Times New Roman" panose="02020603050405020304" pitchFamily="18" charset="0"/>
              </a:rPr>
              <a:t>международного клуба </a:t>
            </a:r>
            <a:r>
              <a:rPr lang="ru-RU" b="1" dirty="0" smtClean="0">
                <a:cs typeface="Times New Roman" panose="02020603050405020304" pitchFamily="18" charset="0"/>
              </a:rPr>
              <a:t>ЮНЕСКО;</a:t>
            </a: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3) </a:t>
            </a:r>
            <a:r>
              <a:rPr lang="ru-RU" b="1" dirty="0" smtClean="0">
                <a:cs typeface="Times New Roman" panose="02020603050405020304" pitchFamily="18" charset="0"/>
              </a:rPr>
              <a:t>Ассоциация азиатских университетов;</a:t>
            </a: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4) </a:t>
            </a:r>
            <a:r>
              <a:rPr lang="ru-RU" b="1" dirty="0" smtClean="0">
                <a:cs typeface="Times New Roman" panose="02020603050405020304" pitchFamily="18" charset="0"/>
              </a:rPr>
              <a:t>Ассамблея народов Казахстана.</a:t>
            </a:r>
          </a:p>
          <a:p>
            <a:pPr algn="just"/>
            <a:endParaRPr lang="ru-RU" dirty="0"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cs typeface="Times New Roman" panose="02020603050405020304" pitchFamily="18" charset="0"/>
              </a:rPr>
              <a:t>Перспективы развития в ближайшие годы:</a:t>
            </a:r>
          </a:p>
          <a:p>
            <a:pPr algn="just"/>
            <a:r>
              <a:rPr lang="ru-RU" dirty="0">
                <a:cs typeface="Times New Roman" panose="02020603050405020304" pitchFamily="18" charset="0"/>
              </a:rPr>
              <a:t>Вхождение </a:t>
            </a:r>
            <a:r>
              <a:rPr lang="ru-RU" dirty="0" smtClean="0"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cs typeface="Times New Roman" panose="02020603050405020304" pitchFamily="18" charset="0"/>
              </a:rPr>
              <a:t>Союз </a:t>
            </a:r>
            <a:r>
              <a:rPr lang="ru-RU" b="1" dirty="0">
                <a:cs typeface="Times New Roman" panose="02020603050405020304" pitchFamily="18" charset="0"/>
              </a:rPr>
              <a:t>Тюркских университетов Организации Тюркских государств (TÜRKÜNİB</a:t>
            </a:r>
            <a:r>
              <a:rPr lang="ru-RU" b="1" dirty="0" smtClean="0">
                <a:cs typeface="Times New Roman" panose="02020603050405020304" pitchFamily="18" charset="0"/>
              </a:rPr>
              <a:t>) – 2025 г.</a:t>
            </a:r>
            <a:r>
              <a:rPr lang="ru-RU" dirty="0" smtClean="0">
                <a:cs typeface="Times New Roman" panose="02020603050405020304" pitchFamily="18" charset="0"/>
              </a:rPr>
              <a:t>, что обеспечит доступ к академическим </a:t>
            </a:r>
            <a:r>
              <a:rPr lang="ru-RU" dirty="0">
                <a:cs typeface="Times New Roman" panose="02020603050405020304" pitchFamily="18" charset="0"/>
              </a:rPr>
              <a:t>партнерствам с ведущими вузами </a:t>
            </a:r>
            <a:r>
              <a:rPr lang="ru-RU" dirty="0" smtClean="0">
                <a:cs typeface="Times New Roman" panose="02020603050405020304" pitchFamily="18" charset="0"/>
              </a:rPr>
              <a:t>тюркского мира (</a:t>
            </a:r>
            <a:r>
              <a:rPr lang="ru-RU" dirty="0">
                <a:cs typeface="Times New Roman" panose="02020603050405020304" pitchFamily="18" charset="0"/>
              </a:rPr>
              <a:t>Турция, Азербайджан, </a:t>
            </a:r>
            <a:r>
              <a:rPr lang="ru-RU" dirty="0" smtClean="0">
                <a:cs typeface="Times New Roman" panose="02020603050405020304" pitchFamily="18" charset="0"/>
              </a:rPr>
              <a:t>Кыргызстан</a:t>
            </a:r>
            <a:r>
              <a:rPr lang="ru-RU" dirty="0">
                <a:cs typeface="Times New Roman" panose="02020603050405020304" pitchFamily="18" charset="0"/>
              </a:rPr>
              <a:t>, Узбекистан, Венгрия и </a:t>
            </a:r>
            <a:r>
              <a:rPr lang="ru-RU" dirty="0" smtClean="0">
                <a:cs typeface="Times New Roman" panose="02020603050405020304" pitchFamily="18" charset="0"/>
              </a:rPr>
              <a:t>Туркменистан).</a:t>
            </a:r>
          </a:p>
          <a:p>
            <a:pPr algn="just"/>
            <a:endParaRPr lang="ru-RU" dirty="0"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В рамках </a:t>
            </a:r>
            <a:r>
              <a:rPr lang="ru-RU" b="1" dirty="0" smtClean="0">
                <a:cs typeface="Times New Roman" panose="02020603050405020304" pitchFamily="18" charset="0"/>
              </a:rPr>
              <a:t>Всемирного альянса </a:t>
            </a:r>
            <a:r>
              <a:rPr lang="ru-RU" b="1" dirty="0">
                <a:cs typeface="Times New Roman" panose="02020603050405020304" pitchFamily="18" charset="0"/>
              </a:rPr>
              <a:t>танцевального образования </a:t>
            </a:r>
            <a:r>
              <a:rPr lang="ru-RU" dirty="0" smtClean="0">
                <a:cs typeface="Times New Roman" panose="02020603050405020304" pitchFamily="18" charset="0"/>
              </a:rPr>
              <a:t>состоится участие обучающихся в Пекине в 2025 г.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395651" y="242036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5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698" cy="69195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0071" y="933304"/>
            <a:ext cx="112063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cs typeface="Times New Roman" panose="02020603050405020304" pitchFamily="18" charset="0"/>
              </a:rPr>
              <a:t>7. Членство в ассоциациях/альянсах/клубах:</a:t>
            </a:r>
          </a:p>
          <a:p>
            <a:endParaRPr lang="ru-RU" dirty="0" smtClean="0"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Ректора </a:t>
            </a:r>
            <a:r>
              <a:rPr lang="ru-RU" dirty="0">
                <a:cs typeface="Times New Roman" panose="02020603050405020304" pitchFamily="18" charset="0"/>
              </a:rPr>
              <a:t>Казахской национальной академии хореографии </a:t>
            </a:r>
            <a:r>
              <a:rPr lang="ru-RU" dirty="0" err="1" smtClean="0">
                <a:cs typeface="Times New Roman" panose="02020603050405020304" pitchFamily="18" charset="0"/>
              </a:rPr>
              <a:t>Нусипжанову</a:t>
            </a:r>
            <a:r>
              <a:rPr lang="ru-RU" dirty="0" smtClean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Бибигуль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cs typeface="Times New Roman" panose="02020603050405020304" pitchFamily="18" charset="0"/>
              </a:rPr>
              <a:t>Нургалиевну</a:t>
            </a:r>
            <a:r>
              <a:rPr lang="ru-RU" dirty="0" smtClean="0">
                <a:cs typeface="Times New Roman" panose="02020603050405020304" pitchFamily="18" charset="0"/>
              </a:rPr>
              <a:t> избрали на </a:t>
            </a:r>
            <a:r>
              <a:rPr lang="ru-RU" dirty="0">
                <a:cs typeface="Times New Roman" panose="02020603050405020304" pitchFamily="18" charset="0"/>
              </a:rPr>
              <a:t>пост заместителя председателя </a:t>
            </a:r>
            <a:r>
              <a:rPr lang="ru-RU" dirty="0" smtClean="0">
                <a:cs typeface="Times New Roman" panose="02020603050405020304" pitchFamily="18" charset="0"/>
              </a:rPr>
              <a:t>престижного Всемирного альянса </a:t>
            </a:r>
            <a:r>
              <a:rPr lang="ru-RU" dirty="0">
                <a:cs typeface="Times New Roman" panose="02020603050405020304" pitchFamily="18" charset="0"/>
              </a:rPr>
              <a:t>танцевального </a:t>
            </a:r>
            <a:r>
              <a:rPr lang="ru-RU" dirty="0" smtClean="0">
                <a:cs typeface="Times New Roman" panose="02020603050405020304" pitchFamily="18" charset="0"/>
              </a:rPr>
              <a:t>образования. 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2823" y="5466586"/>
            <a:ext cx="11236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Times New Roman" panose="02020603050405020304" pitchFamily="18" charset="0"/>
              </a:rPr>
              <a:t>Всемирный альянс танцевального образования (WDEA) — это новое объединение, призванное содействовать развитию танцевального искусства по всему миру. Альянс создаёт возможности для постоянного обмена опытом между образовательными учреждениями, поддерживает сохранение культурных традиций и помогает внедрять инновационные методы обучения. </a:t>
            </a:r>
            <a:endParaRPr lang="ru-RU" dirty="0" smtClean="0">
              <a:cs typeface="Times New Roman" panose="02020603050405020304" pitchFamily="18" charset="0"/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395651" y="242036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466849" y="2316902"/>
            <a:ext cx="9258299" cy="2966720"/>
            <a:chOff x="0" y="-193430"/>
            <a:chExt cx="9258728" cy="296672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93430"/>
              <a:ext cx="4449445" cy="296672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3568" y="-193430"/>
              <a:ext cx="4455160" cy="2966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46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698" cy="69195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5651" y="889344"/>
            <a:ext cx="114646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cs typeface="Times New Roman" panose="02020603050405020304" pitchFamily="18" charset="0"/>
              </a:rPr>
              <a:t>8</a:t>
            </a:r>
            <a:r>
              <a:rPr lang="ru-RU" b="1" dirty="0">
                <a:cs typeface="Times New Roman" panose="02020603050405020304" pitchFamily="18" charset="0"/>
              </a:rPr>
              <a:t>. Развитие международного сотрудничества и интеграции в мировое образовательное пространство </a:t>
            </a:r>
            <a:endParaRPr lang="ru-RU" b="1" dirty="0" smtClean="0">
              <a:cs typeface="Times New Roman" panose="02020603050405020304" pitchFamily="18" charset="0"/>
            </a:endParaRPr>
          </a:p>
          <a:p>
            <a:endParaRPr lang="ru-RU" sz="1600" b="1" dirty="0">
              <a:cs typeface="Times New Roman" panose="02020603050405020304" pitchFamily="18" charset="0"/>
            </a:endParaRPr>
          </a:p>
          <a:p>
            <a:r>
              <a:rPr lang="ru-RU" b="1" dirty="0" smtClean="0">
                <a:cs typeface="Times New Roman" panose="02020603050405020304" pitchFamily="18" charset="0"/>
              </a:rPr>
              <a:t>8.1 Проведение Международного балетного фестиваля </a:t>
            </a:r>
            <a:r>
              <a:rPr lang="en-US" b="1" dirty="0" smtClean="0">
                <a:cs typeface="Times New Roman" panose="02020603050405020304" pitchFamily="18" charset="0"/>
              </a:rPr>
              <a:t>Temps lie</a:t>
            </a:r>
            <a:r>
              <a:rPr lang="ru-RU" b="1" dirty="0" smtClean="0">
                <a:cs typeface="Times New Roman" panose="02020603050405020304" pitchFamily="18" charset="0"/>
              </a:rPr>
              <a:t> (1 раз в 3 года).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dirty="0" smtClean="0">
                <a:cs typeface="Times New Roman" panose="02020603050405020304" pitchFamily="18" charset="0"/>
              </a:rPr>
              <a:t>май 2018 (ведущие ВУЗы: Китай, Россия, Азербайджан, Кыргызстан, Грузия, Эстония, Япония, Латвия, США, а также мировые звезды балета);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dirty="0">
                <a:cs typeface="Times New Roman" panose="02020603050405020304" pitchFamily="18" charset="0"/>
              </a:rPr>
              <a:t>н</a:t>
            </a:r>
            <a:r>
              <a:rPr lang="kk-KZ" dirty="0" smtClean="0">
                <a:cs typeface="Times New Roman" panose="02020603050405020304" pitchFamily="18" charset="0"/>
              </a:rPr>
              <a:t>оябрь 2021 (ведущие ВУЗы: Азербайджан, Россия, Япония, Якутия, Башкортостан, Беларусь, Италия, а </a:t>
            </a:r>
            <a:r>
              <a:rPr lang="kk-KZ" dirty="0">
                <a:cs typeface="Times New Roman" panose="02020603050405020304" pitchFamily="18" charset="0"/>
              </a:rPr>
              <a:t>также мировые звезды балета</a:t>
            </a:r>
            <a:r>
              <a:rPr lang="kk-KZ" dirty="0" smtClean="0"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dirty="0">
                <a:cs typeface="Times New Roman" panose="02020603050405020304" pitchFamily="18" charset="0"/>
              </a:rPr>
              <a:t>н</a:t>
            </a:r>
            <a:r>
              <a:rPr lang="kk-KZ" dirty="0" smtClean="0">
                <a:cs typeface="Times New Roman" panose="02020603050405020304" pitchFamily="18" charset="0"/>
              </a:rPr>
              <a:t>оябрь 2024 (</a:t>
            </a:r>
            <a:r>
              <a:rPr lang="kk-KZ" b="1" dirty="0" smtClean="0">
                <a:cs typeface="Times New Roman" panose="02020603050405020304" pitchFamily="18" charset="0"/>
              </a:rPr>
              <a:t>лучшие ВУЗы </a:t>
            </a:r>
            <a:r>
              <a:rPr lang="kk-KZ" dirty="0" smtClean="0">
                <a:cs typeface="Times New Roman" panose="02020603050405020304" pitchFamily="18" charset="0"/>
              </a:rPr>
              <a:t>Китая и России: Пекинская академия танца и Академия танца Бориса Эйфмана – 90 участников).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395651" y="242036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321272" y="3748212"/>
            <a:ext cx="11654154" cy="2867025"/>
            <a:chOff x="0" y="0"/>
            <a:chExt cx="11654362" cy="2867446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797425" cy="2854960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0769" y="0"/>
              <a:ext cx="1824355" cy="1374775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38"/>
            <a:stretch/>
          </p:blipFill>
          <p:spPr bwMode="auto">
            <a:xfrm>
              <a:off x="7540832" y="0"/>
              <a:ext cx="1826260" cy="13747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2"/>
            <a:stretch/>
          </p:blipFill>
          <p:spPr bwMode="auto">
            <a:xfrm>
              <a:off x="9826832" y="0"/>
              <a:ext cx="1827530" cy="13747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46"/>
            <a:stretch/>
          </p:blipFill>
          <p:spPr bwMode="auto">
            <a:xfrm>
              <a:off x="5254832" y="1490354"/>
              <a:ext cx="1827530" cy="13658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528"/>
            <a:stretch/>
          </p:blipFill>
          <p:spPr bwMode="auto">
            <a:xfrm>
              <a:off x="7534894" y="1490354"/>
              <a:ext cx="1825625" cy="13703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1"/>
            <a:stretch/>
          </p:blipFill>
          <p:spPr bwMode="auto">
            <a:xfrm>
              <a:off x="9826832" y="1484416"/>
              <a:ext cx="1826895" cy="13830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296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698" cy="69195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6111" y="889344"/>
            <a:ext cx="114641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cs typeface="Times New Roman" panose="02020603050405020304" pitchFamily="18" charset="0"/>
              </a:rPr>
              <a:t>8</a:t>
            </a:r>
            <a:r>
              <a:rPr lang="ru-RU" b="1" dirty="0">
                <a:cs typeface="Times New Roman" panose="02020603050405020304" pitchFamily="18" charset="0"/>
              </a:rPr>
              <a:t>. Развитие международного сотрудничества и интеграции в мировое образовательное пространство </a:t>
            </a:r>
            <a:endParaRPr lang="ru-RU" b="1" dirty="0" smtClean="0">
              <a:cs typeface="Times New Roman" panose="02020603050405020304" pitchFamily="18" charset="0"/>
            </a:endParaRPr>
          </a:p>
          <a:p>
            <a:endParaRPr lang="ru-RU" b="1" dirty="0">
              <a:cs typeface="Times New Roman" panose="02020603050405020304" pitchFamily="18" charset="0"/>
            </a:endParaRPr>
          </a:p>
          <a:p>
            <a:r>
              <a:rPr lang="ru-RU" b="1" dirty="0" smtClean="0">
                <a:cs typeface="Times New Roman" panose="02020603050405020304" pitchFamily="18" charset="0"/>
              </a:rPr>
              <a:t>Перспективы развития в ближайшие годы:</a:t>
            </a:r>
          </a:p>
          <a:p>
            <a:r>
              <a:rPr lang="ru-RU" dirty="0" smtClean="0">
                <a:cs typeface="Times New Roman" panose="02020603050405020304" pitchFamily="18" charset="0"/>
              </a:rPr>
              <a:t>Проведение концерта в рамках сценической практики в </a:t>
            </a:r>
            <a:r>
              <a:rPr lang="kk-KZ" dirty="0" smtClean="0">
                <a:cs typeface="Times New Roman" panose="02020603050405020304" pitchFamily="18" charset="0"/>
              </a:rPr>
              <a:t>Академии танца Бориса Эйфмана (март 2025 г.) и Пекинской академии танца (октябрь 2025 г.). </a:t>
            </a:r>
          </a:p>
          <a:p>
            <a:endParaRPr lang="kk-KZ" dirty="0" smtClean="0">
              <a:cs typeface="Times New Roman" panose="02020603050405020304" pitchFamily="18" charset="0"/>
            </a:endParaRPr>
          </a:p>
          <a:p>
            <a:r>
              <a:rPr lang="ru-RU" dirty="0" smtClean="0">
                <a:cs typeface="Times New Roman" panose="02020603050405020304" pitchFamily="18" charset="0"/>
              </a:rPr>
              <a:t>Организация и </a:t>
            </a:r>
            <a:r>
              <a:rPr lang="ru-RU" dirty="0">
                <a:cs typeface="Times New Roman" panose="02020603050405020304" pitchFamily="18" charset="0"/>
              </a:rPr>
              <a:t>п</a:t>
            </a:r>
            <a:r>
              <a:rPr lang="ru-RU" dirty="0" smtClean="0">
                <a:cs typeface="Times New Roman" panose="02020603050405020304" pitchFamily="18" charset="0"/>
              </a:rPr>
              <a:t>роведение </a:t>
            </a:r>
            <a:r>
              <a:rPr lang="ru-RU" b="1" dirty="0">
                <a:cs typeface="Times New Roman" panose="02020603050405020304" pitchFamily="18" charset="0"/>
              </a:rPr>
              <a:t>Международного конкурса молодых хореографов, посвященного 80-летию Великой Победы на базе Академии </a:t>
            </a:r>
            <a:r>
              <a:rPr lang="ru-RU" dirty="0">
                <a:cs typeface="Times New Roman" panose="02020603050405020304" pitchFamily="18" charset="0"/>
              </a:rPr>
              <a:t>(апрель </a:t>
            </a:r>
            <a:r>
              <a:rPr lang="ru-RU" dirty="0" smtClean="0">
                <a:cs typeface="Times New Roman" panose="02020603050405020304" pitchFamily="18" charset="0"/>
              </a:rPr>
              <a:t>2025 г.). при поддержке </a:t>
            </a:r>
            <a:r>
              <a:rPr lang="ru-RU" dirty="0">
                <a:cs typeface="Times New Roman" panose="02020603050405020304" pitchFamily="18" charset="0"/>
              </a:rPr>
              <a:t>МФГС - </a:t>
            </a:r>
            <a:r>
              <a:rPr lang="ru-RU" dirty="0" smtClean="0">
                <a:cs typeface="Times New Roman" panose="02020603050405020304" pitchFamily="18" charset="0"/>
              </a:rPr>
              <a:t>Межгосударственного фонда </a:t>
            </a:r>
            <a:r>
              <a:rPr lang="ru-RU" dirty="0">
                <a:cs typeface="Times New Roman" panose="02020603050405020304" pitchFamily="18" charset="0"/>
              </a:rPr>
              <a:t>гуманитарного сотрудничества государств – участников </a:t>
            </a:r>
            <a:r>
              <a:rPr lang="ru-RU" dirty="0" smtClean="0">
                <a:cs typeface="Times New Roman" panose="02020603050405020304" pitchFamily="18" charset="0"/>
              </a:rPr>
              <a:t>СНГ.</a:t>
            </a:r>
            <a:endParaRPr lang="ru-RU" dirty="0">
              <a:cs typeface="Times New Roman" panose="02020603050405020304" pitchFamily="18" charset="0"/>
            </a:endParaRPr>
          </a:p>
          <a:p>
            <a:r>
              <a:rPr lang="ru-RU" dirty="0">
                <a:cs typeface="Times New Roman" panose="02020603050405020304" pitchFamily="18" charset="0"/>
              </a:rPr>
              <a:t>Страны-участницы: Россия, Беларусь, Узбекистан, Азербайджан, </a:t>
            </a:r>
            <a:r>
              <a:rPr lang="ru-RU" dirty="0" smtClean="0">
                <a:cs typeface="Times New Roman" panose="02020603050405020304" pitchFamily="18" charset="0"/>
              </a:rPr>
              <a:t>Кыргызстан.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395651" y="242036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319218" y="3730063"/>
            <a:ext cx="5026024" cy="3088005"/>
            <a:chOff x="0" y="0"/>
            <a:chExt cx="5026232" cy="308800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832" y="0"/>
              <a:ext cx="2057400" cy="3088005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054860" cy="3084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844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698" cy="69195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0072" y="889344"/>
            <a:ext cx="114466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cs typeface="Times New Roman" panose="02020603050405020304" pitchFamily="18" charset="0"/>
              </a:rPr>
              <a:t>8. Развитие международного сотрудничества и интеграция в мировое образовательное пространство </a:t>
            </a:r>
          </a:p>
          <a:p>
            <a:endParaRPr lang="ru-RU" b="1" dirty="0" smtClean="0">
              <a:cs typeface="Times New Roman" panose="02020603050405020304" pitchFamily="18" charset="0"/>
            </a:endParaRPr>
          </a:p>
          <a:p>
            <a:r>
              <a:rPr lang="ru-RU" b="1" dirty="0" smtClean="0">
                <a:cs typeface="Times New Roman" panose="02020603050405020304" pitchFamily="18" charset="0"/>
              </a:rPr>
              <a:t>8.2 Организация </a:t>
            </a:r>
            <a:r>
              <a:rPr lang="ru-RU" b="1" dirty="0">
                <a:cs typeface="Times New Roman" panose="02020603050405020304" pitchFamily="18" charset="0"/>
              </a:rPr>
              <a:t>участия </a:t>
            </a:r>
            <a:r>
              <a:rPr lang="ru-RU" b="1" dirty="0" smtClean="0">
                <a:cs typeface="Times New Roman" panose="02020603050405020304" pitchFamily="18" charset="0"/>
              </a:rPr>
              <a:t>обучающихся в </a:t>
            </a:r>
            <a:r>
              <a:rPr lang="ru-RU" b="1" dirty="0">
                <a:cs typeface="Times New Roman" panose="02020603050405020304" pitchFamily="18" charset="0"/>
              </a:rPr>
              <a:t>международных конкурсах, конференциях, фестивалях и </a:t>
            </a:r>
            <a:r>
              <a:rPr lang="ru-RU" b="1" dirty="0" smtClean="0">
                <a:cs typeface="Times New Roman" panose="02020603050405020304" pitchFamily="18" charset="0"/>
              </a:rPr>
              <a:t>т.п.</a:t>
            </a:r>
            <a:endParaRPr lang="en-US" b="1" dirty="0" smtClean="0">
              <a:cs typeface="Times New Roman" panose="02020603050405020304" pitchFamily="18" charset="0"/>
            </a:endParaRPr>
          </a:p>
          <a:p>
            <a:r>
              <a:rPr lang="kk-KZ" b="1" dirty="0" smtClean="0">
                <a:cs typeface="Times New Roman" panose="02020603050405020304" pitchFamily="18" charset="0"/>
              </a:rPr>
              <a:t>Участие обучающихся Академии в авторитетных фестивалях/конкурсах:</a:t>
            </a:r>
            <a:endParaRPr lang="ru-RU" b="1" dirty="0"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V Международный хореографический фестиваль-конкурс, посвященный выдающемуся хореографу Джорджу </a:t>
            </a:r>
            <a:r>
              <a:rPr lang="ru-RU" dirty="0" smtClean="0">
                <a:cs typeface="Times New Roman" panose="02020603050405020304" pitchFamily="18" charset="0"/>
              </a:rPr>
              <a:t>Баланчину (Грузия);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Международный конкурс Ассоциации спортивного танца Молдовы по категории «</a:t>
            </a:r>
            <a:r>
              <a:rPr lang="ru-RU" dirty="0" err="1">
                <a:cs typeface="Times New Roman" panose="02020603050405020304" pitchFamily="18" charset="0"/>
              </a:rPr>
              <a:t>Adults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Open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Ballroom</a:t>
            </a:r>
            <a:r>
              <a:rPr lang="ru-RU" dirty="0">
                <a:cs typeface="Times New Roman" panose="02020603050405020304" pitchFamily="18" charset="0"/>
              </a:rPr>
              <a:t>» (Молдова</a:t>
            </a:r>
            <a:r>
              <a:rPr lang="ru-RU" dirty="0" smtClean="0"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2 Международный конкурс-фестиваль искусств «</a:t>
            </a:r>
            <a:r>
              <a:rPr lang="ru-RU" dirty="0" err="1">
                <a:cs typeface="Times New Roman" panose="02020603050405020304" pitchFamily="18" charset="0"/>
              </a:rPr>
              <a:t>Brazilian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Grand-Prix</a:t>
            </a:r>
            <a:r>
              <a:rPr lang="ru-RU" dirty="0" smtClean="0">
                <a:cs typeface="Times New Roman" panose="02020603050405020304" pitchFamily="18" charset="0"/>
              </a:rPr>
              <a:t>» (Бразилия);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XVII Международный хореографический конкурс «Рижская </a:t>
            </a:r>
            <a:r>
              <a:rPr lang="ru-RU" dirty="0" smtClean="0">
                <a:cs typeface="Times New Roman" panose="02020603050405020304" pitchFamily="18" charset="0"/>
              </a:rPr>
              <a:t>весна-2024» </a:t>
            </a:r>
            <a:r>
              <a:rPr lang="ru-RU" dirty="0">
                <a:cs typeface="Times New Roman" panose="02020603050405020304" pitchFamily="18" charset="0"/>
              </a:rPr>
              <a:t>(Латвия</a:t>
            </a:r>
            <a:r>
              <a:rPr lang="ru-RU" dirty="0" smtClean="0"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Открытый Всероссийский турнир по спортивным бальным танцам «</a:t>
            </a:r>
            <a:r>
              <a:rPr lang="ru-RU" dirty="0" err="1">
                <a:cs typeface="Times New Roman" panose="02020603050405020304" pitchFamily="18" charset="0"/>
              </a:rPr>
              <a:t>Black</a:t>
            </a:r>
            <a:r>
              <a:rPr lang="ru-RU" dirty="0">
                <a:cs typeface="Times New Roman" panose="02020603050405020304" pitchFamily="18" charset="0"/>
              </a:rPr>
              <a:t> &amp; </a:t>
            </a:r>
            <a:r>
              <a:rPr lang="ru-RU" dirty="0" err="1">
                <a:cs typeface="Times New Roman" panose="02020603050405020304" pitchFamily="18" charset="0"/>
              </a:rPr>
              <a:t>White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Forum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Cup</a:t>
            </a:r>
            <a:r>
              <a:rPr lang="ru-RU" dirty="0">
                <a:cs typeface="Times New Roman" panose="02020603050405020304" pitchFamily="18" charset="0"/>
              </a:rPr>
              <a:t> 2023» </a:t>
            </a:r>
            <a:r>
              <a:rPr lang="ru-RU" dirty="0" smtClean="0">
                <a:cs typeface="Times New Roman" panose="02020603050405020304" pitchFamily="18" charset="0"/>
              </a:rPr>
              <a:t>(Россия);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Международный турнир - Кубок Азии по версии WDC, </a:t>
            </a:r>
            <a:r>
              <a:rPr lang="ru-RU" dirty="0" smtClean="0">
                <a:cs typeface="Times New Roman" panose="02020603050405020304" pitchFamily="18" charset="0"/>
              </a:rPr>
              <a:t>CLSU (Гуанчжоу</a:t>
            </a:r>
            <a:r>
              <a:rPr lang="ru-RU" dirty="0">
                <a:cs typeface="Times New Roman" panose="02020603050405020304" pitchFamily="18" charset="0"/>
              </a:rPr>
              <a:t>, </a:t>
            </a:r>
            <a:r>
              <a:rPr lang="ru-RU" dirty="0" smtClean="0">
                <a:cs typeface="Times New Roman" panose="02020603050405020304" pitchFamily="18" charset="0"/>
              </a:rPr>
              <a:t>Китай);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Международный фестиваль-конкурс хореографического искусства «Солнце Татарстана</a:t>
            </a:r>
            <a:r>
              <a:rPr lang="ru-RU" dirty="0" smtClean="0">
                <a:cs typeface="Times New Roman" panose="02020603050405020304" pitchFamily="18" charset="0"/>
              </a:rPr>
              <a:t>» (Татарстан);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Times New Roman" panose="02020603050405020304" pitchFamily="18" charset="0"/>
              </a:rPr>
              <a:t>Международный турнир - Кубок мира по </a:t>
            </a:r>
            <a:r>
              <a:rPr lang="ru-RU" dirty="0" err="1" smtClean="0">
                <a:cs typeface="Times New Roman" panose="02020603050405020304" pitchFamily="18" charset="0"/>
              </a:rPr>
              <a:t>паратанцам</a:t>
            </a:r>
            <a:r>
              <a:rPr lang="ru-RU" dirty="0" smtClean="0">
                <a:cs typeface="Times New Roman" panose="02020603050405020304" pitchFamily="18" charset="0"/>
              </a:rPr>
              <a:t> (Турция).</a:t>
            </a:r>
          </a:p>
          <a:p>
            <a:endParaRPr lang="ru-RU" b="1" dirty="0" smtClean="0">
              <a:cs typeface="Times New Roman" panose="02020603050405020304" pitchFamily="18" charset="0"/>
            </a:endParaRPr>
          </a:p>
          <a:p>
            <a:r>
              <a:rPr lang="ru-RU" b="1" dirty="0" smtClean="0">
                <a:cs typeface="Times New Roman" panose="02020603050405020304" pitchFamily="18" charset="0"/>
              </a:rPr>
              <a:t>Перспективы развития на ближайшие годы:</a:t>
            </a:r>
          </a:p>
          <a:p>
            <a:r>
              <a:rPr lang="ru-RU" dirty="0" smtClean="0">
                <a:cs typeface="Times New Roman" panose="02020603050405020304" pitchFamily="18" charset="0"/>
              </a:rPr>
              <a:t>Участие в международном фестивале Венгерского университета танца (75-летие) – май 2025 г.</a:t>
            </a:r>
          </a:p>
          <a:p>
            <a:r>
              <a:rPr lang="ru-RU" dirty="0" smtClean="0">
                <a:cs typeface="Times New Roman" panose="02020603050405020304" pitchFamily="18" charset="0"/>
              </a:rPr>
              <a:t>Участие </a:t>
            </a:r>
            <a:r>
              <a:rPr lang="ru-RU" dirty="0">
                <a:cs typeface="Times New Roman" panose="02020603050405020304" pitchFamily="18" charset="0"/>
              </a:rPr>
              <a:t>в международном фестивале </a:t>
            </a:r>
            <a:r>
              <a:rPr lang="ru-RU" dirty="0" smtClean="0">
                <a:cs typeface="Times New Roman" panose="02020603050405020304" pitchFamily="18" charset="0"/>
              </a:rPr>
              <a:t>Пекинской академии танца – ноябрь 2025 г. 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422028" y="242036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44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698" cy="69195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3696" y="889344"/>
            <a:ext cx="758034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cs typeface="Times New Roman" panose="02020603050405020304" pitchFamily="18" charset="0"/>
              </a:rPr>
              <a:t>9</a:t>
            </a:r>
            <a:r>
              <a:rPr lang="ru-RU" sz="1700" b="1" dirty="0" smtClean="0">
                <a:cs typeface="Times New Roman" panose="02020603050405020304" pitchFamily="18" charset="0"/>
              </a:rPr>
              <a:t>. Научные стажировки</a:t>
            </a:r>
          </a:p>
          <a:p>
            <a:endParaRPr lang="ru-RU" sz="1700" b="1" dirty="0"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cs typeface="Times New Roman" panose="02020603050405020304" pitchFamily="18" charset="0"/>
              </a:rPr>
              <a:t>В </a:t>
            </a:r>
            <a:r>
              <a:rPr lang="ru-RU" sz="1700" dirty="0">
                <a:cs typeface="Times New Roman" panose="02020603050405020304" pitchFamily="18" charset="0"/>
              </a:rPr>
              <a:t>рамках </a:t>
            </a:r>
            <a:r>
              <a:rPr lang="ru-RU" sz="1700" dirty="0" smtClean="0">
                <a:cs typeface="Times New Roman" panose="02020603050405020304" pitchFamily="18" charset="0"/>
              </a:rPr>
              <a:t>действующих меморандумов </a:t>
            </a:r>
            <a:r>
              <a:rPr lang="ru-RU" sz="1700" dirty="0">
                <a:cs typeface="Times New Roman" panose="02020603050405020304" pitchFamily="18" charset="0"/>
              </a:rPr>
              <a:t>о сотрудничестве с зарубежными </a:t>
            </a:r>
            <a:r>
              <a:rPr lang="ru-RU" sz="1700" dirty="0" smtClean="0">
                <a:cs typeface="Times New Roman" panose="02020603050405020304" pitchFamily="18" charset="0"/>
              </a:rPr>
              <a:t>ВУЗами, </a:t>
            </a:r>
            <a:r>
              <a:rPr lang="ru-RU" sz="1700" dirty="0">
                <a:cs typeface="Times New Roman" panose="02020603050405020304" pitchFamily="18" charset="0"/>
              </a:rPr>
              <a:t>отделом науки, </a:t>
            </a:r>
            <a:r>
              <a:rPr lang="ru-RU" sz="1700" dirty="0" smtClean="0">
                <a:cs typeface="Times New Roman" panose="02020603050405020304" pitchFamily="18" charset="0"/>
              </a:rPr>
              <a:t>послевузовского </a:t>
            </a:r>
            <a:r>
              <a:rPr lang="ru-RU" sz="1700" dirty="0">
                <a:cs typeface="Times New Roman" panose="02020603050405020304" pitchFamily="18" charset="0"/>
              </a:rPr>
              <a:t>образования и аккредитации </a:t>
            </a:r>
            <a:r>
              <a:rPr lang="ru-RU" sz="1700" dirty="0" smtClean="0">
                <a:cs typeface="Times New Roman" panose="02020603050405020304" pitchFamily="18" charset="0"/>
              </a:rPr>
              <a:t>организуются зарубежные научные стажировки обучающихся послевузовского образования (магистратура, докторантура) в следующие ВУЗы: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cs typeface="Times New Roman" panose="02020603050405020304" pitchFamily="18" charset="0"/>
              </a:rPr>
              <a:t>Латвийский колледж культуры (Латвия);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cs typeface="Times New Roman" panose="02020603050405020304" pitchFamily="18" charset="0"/>
              </a:rPr>
              <a:t>Национальная музыкальная академия </a:t>
            </a:r>
            <a:r>
              <a:rPr lang="ru-RU" sz="1700" dirty="0">
                <a:cs typeface="Times New Roman" panose="02020603050405020304" pitchFamily="18" charset="0"/>
              </a:rPr>
              <a:t>«Профессора </a:t>
            </a:r>
            <a:r>
              <a:rPr lang="ru-RU" sz="1700" dirty="0" err="1">
                <a:cs typeface="Times New Roman" panose="02020603050405020304" pitchFamily="18" charset="0"/>
              </a:rPr>
              <a:t>Панчо</a:t>
            </a:r>
            <a:r>
              <a:rPr lang="ru-RU" sz="1700" dirty="0">
                <a:cs typeface="Times New Roman" panose="02020603050405020304" pitchFamily="18" charset="0"/>
              </a:rPr>
              <a:t> </a:t>
            </a:r>
            <a:r>
              <a:rPr lang="ru-RU" sz="1700" dirty="0" err="1">
                <a:cs typeface="Times New Roman" panose="02020603050405020304" pitchFamily="18" charset="0"/>
              </a:rPr>
              <a:t>Владигерова</a:t>
            </a:r>
            <a:r>
              <a:rPr lang="ru-RU" sz="1700" dirty="0" smtClean="0">
                <a:cs typeface="Times New Roman" panose="02020603050405020304" pitchFamily="18" charset="0"/>
              </a:rPr>
              <a:t>» (</a:t>
            </a:r>
            <a:r>
              <a:rPr lang="ru-RU" sz="1700" dirty="0">
                <a:cs typeface="Times New Roman" panose="02020603050405020304" pitchFamily="18" charset="0"/>
              </a:rPr>
              <a:t>Болгария</a:t>
            </a:r>
            <a:r>
              <a:rPr lang="ru-RU" sz="1700" dirty="0" smtClean="0"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cs typeface="Times New Roman" panose="02020603050405020304" pitchFamily="18" charset="0"/>
              </a:rPr>
              <a:t>Белорусская государственная академия музыки (</a:t>
            </a:r>
            <a:r>
              <a:rPr lang="ru-RU" sz="1700" dirty="0">
                <a:cs typeface="Times New Roman" panose="02020603050405020304" pitchFamily="18" charset="0"/>
              </a:rPr>
              <a:t>Беларусь</a:t>
            </a:r>
            <a:r>
              <a:rPr lang="ru-RU" sz="1700" dirty="0" smtClean="0"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cs typeface="Times New Roman" panose="02020603050405020304" pitchFamily="18" charset="0"/>
              </a:rPr>
              <a:t>Университет </a:t>
            </a:r>
            <a:r>
              <a:rPr lang="ru-RU" sz="1700" dirty="0" err="1" smtClean="0">
                <a:cs typeface="Times New Roman" panose="02020603050405020304" pitchFamily="18" charset="0"/>
              </a:rPr>
              <a:t>Пассау</a:t>
            </a:r>
            <a:r>
              <a:rPr lang="ru-RU" sz="1700" dirty="0" smtClean="0">
                <a:cs typeface="Times New Roman" panose="02020603050405020304" pitchFamily="18" charset="0"/>
              </a:rPr>
              <a:t> (Германия);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>
                <a:cs typeface="Times New Roman" panose="02020603050405020304" pitchFamily="18" charset="0"/>
              </a:rPr>
              <a:t>Государственный Университет Театра и Кино им. Шота </a:t>
            </a:r>
            <a:r>
              <a:rPr lang="ru-RU" sz="1700" dirty="0" smtClean="0">
                <a:cs typeface="Times New Roman" panose="02020603050405020304" pitchFamily="18" charset="0"/>
              </a:rPr>
              <a:t>Руставели (Грузия);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cs typeface="Times New Roman" panose="02020603050405020304" pitchFamily="18" charset="0"/>
              </a:rPr>
              <a:t>Московская государственная академия хореографии (Россия);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700" dirty="0" smtClean="0">
                <a:cs typeface="Times New Roman" panose="02020603050405020304" pitchFamily="18" charset="0"/>
              </a:rPr>
              <a:t>Латвийская академия культуры (Латвия);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smtClean="0">
                <a:cs typeface="Times New Roman" panose="02020603050405020304" pitchFamily="18" charset="0"/>
              </a:rPr>
              <a:t>Бакинская академия хореографии (Азербайджан).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700" dirty="0">
              <a:cs typeface="Times New Roman" panose="02020603050405020304" pitchFamily="18" charset="0"/>
            </a:endParaRPr>
          </a:p>
          <a:p>
            <a:r>
              <a:rPr lang="ru-RU" sz="1700" b="1" dirty="0" smtClean="0">
                <a:cs typeface="Times New Roman" panose="02020603050405020304" pitchFamily="18" charset="0"/>
              </a:rPr>
              <a:t>Перспективы развития на ближайшие годы: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cs typeface="Times New Roman" panose="02020603050405020304" pitchFamily="18" charset="0"/>
              </a:rPr>
              <a:t>Академия музыкального, танцевального и изобразительного искусства </a:t>
            </a:r>
            <a:r>
              <a:rPr lang="ru-RU" sz="1700" dirty="0" smtClean="0">
                <a:cs typeface="Times New Roman" panose="02020603050405020304" pitchFamily="18" charset="0"/>
              </a:rPr>
              <a:t>профессора </a:t>
            </a:r>
            <a:r>
              <a:rPr lang="ru-RU" sz="1700" dirty="0" err="1">
                <a:cs typeface="Times New Roman" panose="02020603050405020304" pitchFamily="18" charset="0"/>
              </a:rPr>
              <a:t>А.Диамандиева</a:t>
            </a:r>
            <a:r>
              <a:rPr lang="ru-RU" sz="1700" dirty="0">
                <a:cs typeface="Times New Roman" panose="02020603050405020304" pitchFamily="18" charset="0"/>
              </a:rPr>
              <a:t> (Болгария</a:t>
            </a:r>
            <a:r>
              <a:rPr lang="ru-RU" sz="1700" dirty="0" smtClean="0">
                <a:cs typeface="Times New Roman" panose="02020603050405020304" pitchFamily="18" charset="0"/>
              </a:rPr>
              <a:t>) – 2025 г.;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cs typeface="Times New Roman" panose="02020603050405020304" pitchFamily="18" charset="0"/>
              </a:rPr>
              <a:t>Батумский государственный университет искусств (Грузия</a:t>
            </a:r>
            <a:r>
              <a:rPr lang="ru-RU" sz="1700" dirty="0" smtClean="0">
                <a:cs typeface="Times New Roman" panose="02020603050405020304" pitchFamily="18" charset="0"/>
              </a:rPr>
              <a:t>) – 2026 г.;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cs typeface="Times New Roman" panose="02020603050405020304" pitchFamily="18" charset="0"/>
              </a:rPr>
              <a:t>Белорусская </a:t>
            </a:r>
            <a:r>
              <a:rPr lang="ru-RU" sz="1700" dirty="0" smtClean="0">
                <a:cs typeface="Times New Roman" panose="02020603050405020304" pitchFamily="18" charset="0"/>
              </a:rPr>
              <a:t>государственная </a:t>
            </a:r>
            <a:r>
              <a:rPr lang="ru-RU" sz="1700" dirty="0">
                <a:cs typeface="Times New Roman" panose="02020603050405020304" pitchFamily="18" charset="0"/>
              </a:rPr>
              <a:t>академии музыки </a:t>
            </a:r>
            <a:r>
              <a:rPr lang="ru-RU" sz="1700" dirty="0" smtClean="0">
                <a:cs typeface="Times New Roman" panose="02020603050405020304" pitchFamily="18" charset="0"/>
              </a:rPr>
              <a:t>(Беларусь) – 2026 г. </a:t>
            </a:r>
            <a:endParaRPr lang="ru-RU" sz="1700" dirty="0">
              <a:cs typeface="Times New Roman" panose="02020603050405020304" pitchFamily="18" charset="0"/>
            </a:endParaRPr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395651" y="242036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8205241" y="1018449"/>
            <a:ext cx="3655061" cy="5723257"/>
            <a:chOff x="0" y="0"/>
            <a:chExt cx="3655267" cy="5723462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714500" cy="125476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632" y="1484416"/>
              <a:ext cx="3080385" cy="136906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3" t="11943" r="12341" b="-24"/>
            <a:stretch/>
          </p:blipFill>
          <p:spPr bwMode="auto">
            <a:xfrm>
              <a:off x="0" y="3057897"/>
              <a:ext cx="1038860" cy="10515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785" y="3087585"/>
              <a:ext cx="1024890" cy="102489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5"/>
            <a:stretch/>
          </p:blipFill>
          <p:spPr bwMode="auto">
            <a:xfrm>
              <a:off x="2511632" y="3087585"/>
              <a:ext cx="1143635" cy="10210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8"/>
            <a:srcRect b="49598"/>
            <a:stretch/>
          </p:blipFill>
          <p:spPr bwMode="auto">
            <a:xfrm>
              <a:off x="1941616" y="0"/>
              <a:ext cx="1713230" cy="12541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9"/>
            <a:srcRect b="49726"/>
            <a:stretch/>
          </p:blipFill>
          <p:spPr bwMode="auto">
            <a:xfrm>
              <a:off x="225632" y="4340432"/>
              <a:ext cx="3080385" cy="13830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574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698" cy="69195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5651" y="941704"/>
            <a:ext cx="112063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cs typeface="Times New Roman" panose="02020603050405020304" pitchFamily="18" charset="0"/>
              </a:rPr>
              <a:t>9</a:t>
            </a:r>
            <a:r>
              <a:rPr lang="ru-RU" b="1" dirty="0" smtClean="0">
                <a:cs typeface="Times New Roman" panose="02020603050405020304" pitchFamily="18" charset="0"/>
              </a:rPr>
              <a:t>. Повышение профессиональных компетенций</a:t>
            </a:r>
          </a:p>
          <a:p>
            <a:endParaRPr lang="ru-RU" b="1" dirty="0">
              <a:cs typeface="Times New Roman" panose="02020603050405020304" pitchFamily="18" charset="0"/>
            </a:endParaRPr>
          </a:p>
          <a:p>
            <a:r>
              <a:rPr lang="ru-RU" dirty="0" smtClean="0">
                <a:cs typeface="Times New Roman" panose="02020603050405020304" pitchFamily="18" charset="0"/>
              </a:rPr>
              <a:t>Для повышения профессиональных компетенции, а также в рамках реализации программ дуального обучения </a:t>
            </a:r>
            <a:r>
              <a:rPr lang="ru-RU" dirty="0">
                <a:cs typeface="Times New Roman" panose="02020603050405020304" pitchFamily="18" charset="0"/>
              </a:rPr>
              <a:t>обучающиеся Академии гастролируют </a:t>
            </a:r>
            <a:r>
              <a:rPr lang="ru-RU" dirty="0" smtClean="0">
                <a:cs typeface="Times New Roman" panose="02020603050405020304" pitchFamily="18" charset="0"/>
              </a:rPr>
              <a:t>с ведущими балетными труппами и ансамблями страны: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cs typeface="Times New Roman" panose="02020603050405020304" pitchFamily="18" charset="0"/>
              </a:rPr>
              <a:t>Государственный театр оперы и балета «Астана Опера» – ОАЭ, Словения, Италия, Испания, Оман, Россия;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cs typeface="Times New Roman" panose="02020603050405020304" pitchFamily="18" charset="0"/>
              </a:rPr>
              <a:t>Театр «</a:t>
            </a:r>
            <a:r>
              <a:rPr lang="en-US" dirty="0" smtClean="0">
                <a:cs typeface="Times New Roman" panose="02020603050405020304" pitchFamily="18" charset="0"/>
              </a:rPr>
              <a:t>Astana Ballet</a:t>
            </a:r>
            <a:r>
              <a:rPr lang="ru-RU" dirty="0" smtClean="0">
                <a:cs typeface="Times New Roman" panose="02020603050405020304" pitchFamily="18" charset="0"/>
              </a:rPr>
              <a:t>» – Турция, Япония, Швейцария, Узбекистан;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cs typeface="Times New Roman" panose="02020603050405020304" pitchFamily="18" charset="0"/>
              </a:rPr>
              <a:t>Ансамбли «</a:t>
            </a:r>
            <a:r>
              <a:rPr lang="en-US" dirty="0" smtClean="0">
                <a:cs typeface="Times New Roman" panose="02020603050405020304" pitchFamily="18" charset="0"/>
              </a:rPr>
              <a:t>BIRLIK</a:t>
            </a:r>
            <a:r>
              <a:rPr lang="ru-RU" dirty="0" smtClean="0">
                <a:cs typeface="Times New Roman" panose="02020603050405020304" pitchFamily="18" charset="0"/>
              </a:rPr>
              <a:t>» и</a:t>
            </a:r>
            <a:r>
              <a:rPr lang="kk-KZ" dirty="0" smtClean="0">
                <a:cs typeface="Times New Roman" panose="02020603050405020304" pitchFamily="18" charset="0"/>
              </a:rPr>
              <a:t> </a:t>
            </a:r>
            <a:r>
              <a:rPr lang="ru-RU" dirty="0">
                <a:cs typeface="Times New Roman" panose="02020603050405020304" pitchFamily="18" charset="0"/>
              </a:rPr>
              <a:t>«</a:t>
            </a:r>
            <a:r>
              <a:rPr lang="en-US" dirty="0">
                <a:cs typeface="Times New Roman" panose="02020603050405020304" pitchFamily="18" charset="0"/>
              </a:rPr>
              <a:t>GULDER</a:t>
            </a:r>
            <a:r>
              <a:rPr lang="ru-RU" dirty="0">
                <a:cs typeface="Times New Roman" panose="02020603050405020304" pitchFamily="18" charset="0"/>
              </a:rPr>
              <a:t>»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ru-RU" dirty="0" smtClean="0">
                <a:cs typeface="Times New Roman" panose="02020603050405020304" pitchFamily="18" charset="0"/>
              </a:rPr>
              <a:t>- ОАЭ, </a:t>
            </a:r>
            <a:r>
              <a:rPr lang="kk-KZ" dirty="0" smtClean="0">
                <a:cs typeface="Times New Roman" panose="02020603050405020304" pitchFamily="18" charset="0"/>
              </a:rPr>
              <a:t>Россия</a:t>
            </a:r>
            <a:r>
              <a:rPr lang="ru-RU" dirty="0" smtClean="0">
                <a:cs typeface="Times New Roman" panose="02020603050405020304" pitchFamily="18" charset="0"/>
              </a:rPr>
              <a:t>, Грузия, Беларусь, </a:t>
            </a:r>
            <a:r>
              <a:rPr lang="ru-RU" dirty="0">
                <a:cs typeface="Times New Roman" panose="02020603050405020304" pitchFamily="18" charset="0"/>
              </a:rPr>
              <a:t>Ф</a:t>
            </a:r>
            <a:r>
              <a:rPr lang="ru-RU" dirty="0" smtClean="0">
                <a:cs typeface="Times New Roman" panose="02020603050405020304" pitchFamily="18" charset="0"/>
              </a:rPr>
              <a:t>ранция, Латвия, Германия. 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395651" y="242036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097579" y="3138320"/>
            <a:ext cx="9802495" cy="3432175"/>
            <a:chOff x="0" y="0"/>
            <a:chExt cx="9802495" cy="3432397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37"/>
              <a:ext cx="3321685" cy="342646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" r="3270"/>
            <a:stretch/>
          </p:blipFill>
          <p:spPr bwMode="auto">
            <a:xfrm>
              <a:off x="6858000" y="118753"/>
              <a:ext cx="2944495" cy="31991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6353" y="0"/>
              <a:ext cx="2627630" cy="3432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97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698" cy="69195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04903" y="889344"/>
            <a:ext cx="114553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cs typeface="Times New Roman" panose="02020603050405020304" pitchFamily="18" charset="0"/>
              </a:rPr>
              <a:t>9</a:t>
            </a:r>
            <a:r>
              <a:rPr lang="ru-RU" b="1" dirty="0" smtClean="0">
                <a:cs typeface="Times New Roman" panose="02020603050405020304" pitchFamily="18" charset="0"/>
              </a:rPr>
              <a:t>. Создание </a:t>
            </a:r>
            <a:r>
              <a:rPr lang="ru-RU" b="1" dirty="0" err="1" smtClean="0">
                <a:cs typeface="Times New Roman" panose="02020603050405020304" pitchFamily="18" charset="0"/>
              </a:rPr>
              <a:t>мультилингвистической</a:t>
            </a:r>
            <a:r>
              <a:rPr lang="ru-RU" b="1" dirty="0" smtClean="0">
                <a:cs typeface="Times New Roman" panose="02020603050405020304" pitchFamily="18" charset="0"/>
              </a:rPr>
              <a:t> среды</a:t>
            </a:r>
          </a:p>
          <a:p>
            <a:endParaRPr lang="ru-RU" b="1" dirty="0"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Создание постоянных курсов и клуба английского языка для обучающихся и преподавателей Академии. Сотрудничество с Британским советом</a:t>
            </a:r>
            <a:r>
              <a:rPr lang="en-US" dirty="0" smtClean="0">
                <a:cs typeface="Times New Roman" panose="02020603050405020304" pitchFamily="18" charset="0"/>
              </a:rPr>
              <a:t> (British Council)</a:t>
            </a:r>
            <a:r>
              <a:rPr lang="ru-RU" dirty="0" smtClean="0">
                <a:cs typeface="Times New Roman" panose="02020603050405020304" pitchFamily="18" charset="0"/>
              </a:rPr>
              <a:t>, Американский уголок Посольства США в Казахстане. </a:t>
            </a:r>
          </a:p>
          <a:p>
            <a:pPr algn="just"/>
            <a:endParaRPr lang="ru-RU" dirty="0"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cs typeface="Times New Roman" panose="02020603050405020304" pitchFamily="18" charset="0"/>
              </a:rPr>
              <a:t>Перспективы развития в ближайшие годы:</a:t>
            </a: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Создание клубов итальянского/китайского/японского языков совместно с Посольствами/культурными центрами стран – 2025-2026 гг. </a:t>
            </a: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Увеличение количества гостевых встреч с носителями языков.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395651" y="242036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04605" y="3994741"/>
            <a:ext cx="10712451" cy="2404745"/>
            <a:chOff x="0" y="0"/>
            <a:chExt cx="10712664" cy="240496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938"/>
              <a:ext cx="3203575" cy="239903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969" y="0"/>
              <a:ext cx="3543935" cy="239903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2384" y="5938"/>
              <a:ext cx="3510280" cy="2392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021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508" y="0"/>
            <a:ext cx="12297508" cy="69199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9953" y="1527350"/>
            <a:ext cx="107354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dirty="0" smtClean="0">
                <a:cs typeface="Times New Roman" panose="02020603050405020304" pitchFamily="18" charset="0"/>
              </a:rPr>
              <a:t>Развитие </a:t>
            </a:r>
            <a:r>
              <a:rPr lang="kk-KZ" dirty="0">
                <a:cs typeface="Times New Roman" panose="02020603050405020304" pitchFamily="18" charset="0"/>
              </a:rPr>
              <a:t>международной деятельности Академии направлено на повышение качества профессиональной подготовки обучающихся, а также узнаваемости Академии в</a:t>
            </a:r>
            <a:r>
              <a:rPr lang="kk-KZ" dirty="0" smtClean="0">
                <a:cs typeface="Times New Roman" panose="02020603050405020304" pitchFamily="18" charset="0"/>
              </a:rPr>
              <a:t> </a:t>
            </a:r>
            <a:r>
              <a:rPr lang="kk-KZ" dirty="0">
                <a:cs typeface="Times New Roman" panose="02020603050405020304" pitchFamily="18" charset="0"/>
              </a:rPr>
              <a:t>мировом образовательном пространстве.</a:t>
            </a:r>
            <a:endParaRPr lang="ru-RU" dirty="0">
              <a:cs typeface="Times New Roman" panose="02020603050405020304" pitchFamily="18" charset="0"/>
            </a:endParaRPr>
          </a:p>
          <a:p>
            <a:pPr algn="just"/>
            <a:endParaRPr lang="kk-KZ" dirty="0">
              <a:cs typeface="Times New Roman" panose="02020603050405020304" pitchFamily="18" charset="0"/>
            </a:endParaRPr>
          </a:p>
          <a:p>
            <a:pPr algn="just"/>
            <a:r>
              <a:rPr lang="kk-KZ" dirty="0" smtClean="0">
                <a:cs typeface="Times New Roman" panose="02020603050405020304" pitchFamily="18" charset="0"/>
              </a:rPr>
              <a:t>Международная </a:t>
            </a:r>
            <a:r>
              <a:rPr lang="kk-KZ" dirty="0">
                <a:cs typeface="Times New Roman" panose="02020603050405020304" pitchFamily="18" charset="0"/>
              </a:rPr>
              <a:t>деятельность реализуется в соответствии </a:t>
            </a:r>
            <a:r>
              <a:rPr lang="kk-KZ" dirty="0" smtClean="0">
                <a:cs typeface="Times New Roman" panose="02020603050405020304" pitchFamily="18" charset="0"/>
              </a:rPr>
              <a:t>с </a:t>
            </a:r>
            <a:r>
              <a:rPr lang="kk-KZ" dirty="0">
                <a:cs typeface="Times New Roman" panose="02020603050405020304" pitchFamily="18" charset="0"/>
              </a:rPr>
              <a:t>Программой развития РГП на ПХВ «Казахская национальная академия хореографии» на 2024-2029 гг. и на основании заключенных меморандумов, соглашений, договоров о сотрудничестве в сфере образования и науки между Академией и учебными заведениями зарубежных государств. </a:t>
            </a:r>
            <a:endParaRPr lang="ru-RU" sz="20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79" y="3398011"/>
            <a:ext cx="4634757" cy="3459989"/>
          </a:xfrm>
          <a:prstGeom prst="rect">
            <a:avLst/>
          </a:prstGeom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307731" y="242036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latin typeface="+mn-lt"/>
                <a:cs typeface="Times New Roman" panose="02020603050405020304" pitchFamily="18" charset="0"/>
              </a:rPr>
              <a:t>Общая информация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3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84485" y="2734408"/>
            <a:ext cx="9144000" cy="968986"/>
          </a:xfrm>
        </p:spPr>
        <p:txBody>
          <a:bodyPr/>
          <a:lstStyle/>
          <a:p>
            <a:r>
              <a:rPr lang="ru-RU" dirty="0" smtClean="0"/>
              <a:t>Благодарю за внимание!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4484" t="70722" r="6099" b="15136"/>
          <a:stretch/>
        </p:blipFill>
        <p:spPr>
          <a:xfrm>
            <a:off x="10587318" y="6101862"/>
            <a:ext cx="1604682" cy="7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45"/>
            <a:ext cx="12296698" cy="6919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6023" y="917698"/>
            <a:ext cx="114646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1. Реализация международных соглашений и договоров</a:t>
            </a:r>
          </a:p>
          <a:p>
            <a:pPr algn="just"/>
            <a:endParaRPr lang="ru-RU" dirty="0" smtClean="0"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Согласно </a:t>
            </a:r>
            <a:r>
              <a:rPr lang="ru-RU" dirty="0">
                <a:cs typeface="Times New Roman" panose="02020603050405020304" pitchFamily="18" charset="0"/>
              </a:rPr>
              <a:t>Программы развития </a:t>
            </a:r>
            <a:r>
              <a:rPr lang="ru-RU" dirty="0" smtClean="0">
                <a:cs typeface="Times New Roman" panose="02020603050405020304" pitchFamily="18" charset="0"/>
              </a:rPr>
              <a:t>Казахской национальной академии хореографии на </a:t>
            </a:r>
            <a:r>
              <a:rPr lang="ru-RU" dirty="0">
                <a:cs typeface="Times New Roman" panose="02020603050405020304" pitchFamily="18" charset="0"/>
              </a:rPr>
              <a:t>2024-2029 гг</a:t>
            </a:r>
            <a:r>
              <a:rPr lang="ru-RU" dirty="0" smtClean="0">
                <a:cs typeface="Times New Roman" panose="02020603050405020304" pitchFamily="18" charset="0"/>
              </a:rPr>
              <a:t>. количество </a:t>
            </a:r>
            <a:r>
              <a:rPr lang="ru-RU" dirty="0">
                <a:cs typeface="Times New Roman" panose="02020603050405020304" pitchFamily="18" charset="0"/>
              </a:rPr>
              <a:t>международных соглашений,  </a:t>
            </a:r>
            <a:r>
              <a:rPr lang="ru-RU" dirty="0" smtClean="0">
                <a:cs typeface="Times New Roman" panose="02020603050405020304" pitchFamily="18" charset="0"/>
              </a:rPr>
              <a:t>договоров</a:t>
            </a:r>
            <a:r>
              <a:rPr lang="ru-RU" dirty="0">
                <a:cs typeface="Times New Roman" panose="02020603050405020304" pitchFamily="18" charset="0"/>
              </a:rPr>
              <a:t>, меморандумов </a:t>
            </a:r>
            <a:r>
              <a:rPr lang="ru-RU" dirty="0" smtClean="0">
                <a:cs typeface="Times New Roman" panose="02020603050405020304" pitchFamily="18" charset="0"/>
              </a:rPr>
              <a:t>– 45, договоров </a:t>
            </a:r>
            <a:r>
              <a:rPr lang="ru-RU" dirty="0">
                <a:cs typeface="Times New Roman" panose="02020603050405020304" pitchFamily="18" charset="0"/>
              </a:rPr>
              <a:t>о научном </a:t>
            </a:r>
            <a:r>
              <a:rPr lang="ru-RU" dirty="0" smtClean="0">
                <a:cs typeface="Times New Roman" panose="02020603050405020304" pitchFamily="18" charset="0"/>
              </a:rPr>
              <a:t>сотрудничестве – 15.</a:t>
            </a:r>
          </a:p>
          <a:p>
            <a:pPr algn="just"/>
            <a:endParaRPr lang="kk-KZ" b="1" dirty="0" smtClean="0"/>
          </a:p>
          <a:p>
            <a:pPr algn="just"/>
            <a:r>
              <a:rPr lang="kk-KZ" b="1" dirty="0" smtClean="0"/>
              <a:t>20 стран международного сотрудничества:</a:t>
            </a:r>
          </a:p>
          <a:p>
            <a:pPr algn="just"/>
            <a:r>
              <a:rPr lang="kk-KZ" dirty="0"/>
              <a:t>Китай, </a:t>
            </a:r>
            <a:r>
              <a:rPr lang="kk-KZ" dirty="0" smtClean="0"/>
              <a:t>Россия, </a:t>
            </a:r>
            <a:r>
              <a:rPr lang="kk-KZ" dirty="0"/>
              <a:t>Япония, </a:t>
            </a:r>
            <a:r>
              <a:rPr lang="kk-KZ" dirty="0" smtClean="0"/>
              <a:t>Кыргызстан, </a:t>
            </a:r>
            <a:r>
              <a:rPr lang="kk-KZ" dirty="0"/>
              <a:t>Узбекистан, Азербайджан</a:t>
            </a:r>
            <a:r>
              <a:rPr lang="kk-KZ" dirty="0" smtClean="0"/>
              <a:t>,</a:t>
            </a:r>
            <a:r>
              <a:rPr lang="kk-KZ" dirty="0"/>
              <a:t> Турция, </a:t>
            </a:r>
            <a:r>
              <a:rPr lang="kk-KZ" dirty="0" smtClean="0"/>
              <a:t> Грузия, Израиль, Италия, </a:t>
            </a:r>
          </a:p>
          <a:p>
            <a:pPr algn="just"/>
            <a:r>
              <a:rPr lang="kk-KZ" dirty="0" smtClean="0"/>
              <a:t>Великобритания, Венгрия, </a:t>
            </a:r>
            <a:r>
              <a:rPr lang="kk-KZ" dirty="0"/>
              <a:t>Германия, Латвия, Болгария, Финляндия, </a:t>
            </a:r>
            <a:r>
              <a:rPr lang="kk-KZ" dirty="0" smtClean="0"/>
              <a:t>Польша,</a:t>
            </a:r>
            <a:r>
              <a:rPr lang="ru-RU" dirty="0" smtClean="0"/>
              <a:t> </a:t>
            </a:r>
            <a:r>
              <a:rPr lang="kk-KZ" dirty="0" smtClean="0"/>
              <a:t>Беларусь, США, Индонезия.</a:t>
            </a:r>
            <a:endParaRPr lang="ru-RU" dirty="0" smtClean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746" y="3455282"/>
            <a:ext cx="4758774" cy="3130916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1382202" y="3453236"/>
            <a:ext cx="4112993" cy="3132962"/>
            <a:chOff x="0" y="0"/>
            <a:chExt cx="4004116" cy="3322817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7951"/>
              <a:ext cx="913130" cy="57912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5" y="691763"/>
              <a:ext cx="913130" cy="572135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" y="1371600"/>
              <a:ext cx="906780" cy="576580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1" y="2071315"/>
              <a:ext cx="911860" cy="558165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5" y="2755127"/>
              <a:ext cx="919480" cy="567690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694" y="0"/>
              <a:ext cx="913765" cy="576580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645" y="699715"/>
              <a:ext cx="908050" cy="575310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37645" y="1375575"/>
              <a:ext cx="906780" cy="570230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694" y="2071315"/>
              <a:ext cx="912495" cy="558165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694" y="2755127"/>
              <a:ext cx="913130" cy="567690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388" y="3975"/>
              <a:ext cx="916305" cy="570230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388" y="703690"/>
              <a:ext cx="916305" cy="562610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388" y="1371600"/>
              <a:ext cx="916305" cy="576580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388" y="2071315"/>
              <a:ext cx="916305" cy="558165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388" y="2755127"/>
              <a:ext cx="910590" cy="565150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081" y="3975"/>
              <a:ext cx="915035" cy="570230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057" y="691763"/>
              <a:ext cx="908685" cy="572135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081" y="1379551"/>
              <a:ext cx="915035" cy="569595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5106" y="2071315"/>
              <a:ext cx="918845" cy="565785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057" y="2755127"/>
              <a:ext cx="908685" cy="565150"/>
            </a:xfrm>
            <a:prstGeom prst="rect">
              <a:avLst/>
            </a:prstGeom>
          </p:spPr>
        </p:pic>
      </p:grpSp>
      <p:sp>
        <p:nvSpPr>
          <p:cNvPr id="69" name="Заголовок 3"/>
          <p:cNvSpPr txBox="1">
            <a:spLocks/>
          </p:cNvSpPr>
          <p:nvPr/>
        </p:nvSpPr>
        <p:spPr>
          <a:xfrm>
            <a:off x="404443" y="242036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7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698" y="-61560"/>
            <a:ext cx="12296698" cy="691956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7731" y="242036"/>
            <a:ext cx="11464651" cy="534377"/>
          </a:xfrm>
          <a:solidFill>
            <a:srgbClr val="67A1A0"/>
          </a:solidFill>
        </p:spPr>
        <p:txBody>
          <a:bodyPr>
            <a:noAutofit/>
          </a:bodyPr>
          <a:lstStyle/>
          <a:p>
            <a:pPr lvl="0"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731" y="959461"/>
            <a:ext cx="1136845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1. Реализация международных соглашений и договоров</a:t>
            </a:r>
          </a:p>
          <a:p>
            <a:pPr algn="just"/>
            <a:endParaRPr lang="kk-KZ" b="1" dirty="0" smtClean="0"/>
          </a:p>
          <a:p>
            <a:pPr algn="just"/>
            <a:r>
              <a:rPr lang="kk-KZ" b="1" dirty="0" smtClean="0"/>
              <a:t>Сотрудничество </a:t>
            </a:r>
            <a:r>
              <a:rPr lang="kk-KZ" b="1" dirty="0"/>
              <a:t>с </a:t>
            </a:r>
            <a:r>
              <a:rPr lang="kk-KZ" b="1" dirty="0" smtClean="0"/>
              <a:t>мировыми </a:t>
            </a:r>
            <a:r>
              <a:rPr lang="kk-KZ" b="1" dirty="0"/>
              <a:t>хореографическими школами: </a:t>
            </a:r>
            <a:endParaRPr lang="kk-KZ" dirty="0"/>
          </a:p>
          <a:p>
            <a:pPr algn="just"/>
            <a:r>
              <a:rPr lang="kk-KZ" dirty="0" smtClean="0"/>
              <a:t>Пекинская академия танца (Китай), Академия Ла Скала (Италия), Московская государственная академия хореографии (Россия),  Академия танца Бориса Эйфмана (Россия), Венгерский университет танца (Венгрия), Р</a:t>
            </a:r>
            <a:r>
              <a:rPr lang="ru-RU" dirty="0" err="1" smtClean="0"/>
              <a:t>оссийский</a:t>
            </a:r>
            <a:r>
              <a:rPr lang="ru-RU" dirty="0" smtClean="0"/>
              <a:t> </a:t>
            </a:r>
            <a:r>
              <a:rPr lang="ru-RU" dirty="0"/>
              <a:t>институт театрального искусства — </a:t>
            </a:r>
            <a:r>
              <a:rPr lang="ru-RU" dirty="0" smtClean="0"/>
              <a:t>ГИТИС (Россия), Латвийская академия культуры (Латвия), Балетная </a:t>
            </a:r>
            <a:r>
              <a:rPr lang="ru-RU" dirty="0"/>
              <a:t>школа при Парижской опере (Франция</a:t>
            </a:r>
            <a:r>
              <a:rPr lang="ru-RU" dirty="0" smtClean="0"/>
              <a:t>).</a:t>
            </a:r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endParaRPr lang="kk-KZ" dirty="0" smtClean="0"/>
          </a:p>
          <a:p>
            <a:pPr algn="just"/>
            <a:endParaRPr lang="kk-KZ" dirty="0"/>
          </a:p>
          <a:p>
            <a:pPr algn="just"/>
            <a:r>
              <a:rPr lang="kk-KZ" b="1" dirty="0" smtClean="0"/>
              <a:t>Перспективы развития на ближайшие годы:</a:t>
            </a:r>
          </a:p>
          <a:p>
            <a:pPr algn="just"/>
            <a:r>
              <a:rPr lang="ru-RU" dirty="0" smtClean="0"/>
              <a:t>Увеличение количества </a:t>
            </a:r>
            <a:r>
              <a:rPr lang="ru-RU" dirty="0"/>
              <a:t>международных соглашений и </a:t>
            </a:r>
            <a:r>
              <a:rPr lang="ru-RU" dirty="0" smtClean="0"/>
              <a:t>договоров. На данный момент ведутся переговоры с Вьетнамской академией танца, Гонконгской балетной академией, Лондонской музыкальной и танцевальной консерваторией, Калифорнийским университетом, Государственным институтом театра и кино Еревана, балетной школой Сан-Франциско, что позволит расширить географию международного сотрудничества и повысит международную привлекательность Академии.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307731" y="3073815"/>
            <a:ext cx="10631801" cy="1149985"/>
            <a:chOff x="0" y="0"/>
            <a:chExt cx="10632302" cy="1150067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27"/>
              <a:ext cx="1145540" cy="114554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0832" y="4527"/>
              <a:ext cx="1601470" cy="1144905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063" y="4527"/>
              <a:ext cx="1139825" cy="1139825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3" r="9540"/>
            <a:stretch/>
          </p:blipFill>
          <p:spPr bwMode="auto">
            <a:xfrm>
              <a:off x="4232495" y="4527"/>
              <a:ext cx="1259205" cy="11442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4095" y="0"/>
              <a:ext cx="1144905" cy="1144905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2527" y="0"/>
              <a:ext cx="798830" cy="1144270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27" y="4527"/>
              <a:ext cx="1143000" cy="1143000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432" y="0"/>
              <a:ext cx="1607185" cy="1144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247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96698" cy="6919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234" y="908720"/>
            <a:ext cx="114646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/>
              <a:t>2. Иностранные обучающиеся</a:t>
            </a:r>
            <a:endParaRPr lang="ru-RU" sz="1600" dirty="0"/>
          </a:p>
          <a:p>
            <a:pPr algn="just"/>
            <a:r>
              <a:rPr lang="ru-RU" sz="1600" dirty="0" smtClean="0">
                <a:cs typeface="Times New Roman" panose="02020603050405020304" pitchFamily="18" charset="0"/>
              </a:rPr>
              <a:t>Согласно </a:t>
            </a:r>
            <a:r>
              <a:rPr lang="ru-RU" sz="1600" dirty="0" smtClean="0">
                <a:cs typeface="Times New Roman" panose="02020603050405020304" pitchFamily="18" charset="0"/>
              </a:rPr>
              <a:t>программе развития РГП на ПХВ «Казахская национальная академия хореографии» на 2024-2029 годы количество иностранных студентов – 29. </a:t>
            </a:r>
            <a:r>
              <a:rPr lang="ru-RU" sz="1600" dirty="0" smtClean="0">
                <a:cs typeface="Times New Roman" panose="02020603050405020304" pitchFamily="18" charset="0"/>
              </a:rPr>
              <a:t>Иностранные </a:t>
            </a:r>
            <a:r>
              <a:rPr lang="ru-RU" sz="1600" dirty="0" smtClean="0">
                <a:cs typeface="Times New Roman" panose="02020603050405020304" pitchFamily="18" charset="0"/>
              </a:rPr>
              <a:t>обучающиеся являются гражданами России, Кыргызстана, Узбекистана, Японии, США, Китая, Эстонии, Индонезии, Азербайджана, Мексики. </a:t>
            </a:r>
            <a:endParaRPr lang="ru-RU" sz="1600" dirty="0" smtClean="0"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cs typeface="Times New Roman" panose="02020603050405020304" pitchFamily="18" charset="0"/>
              </a:rPr>
              <a:t>Работа </a:t>
            </a:r>
            <a:r>
              <a:rPr lang="ru-RU" sz="1600" dirty="0" smtClean="0">
                <a:cs typeface="Times New Roman" panose="02020603050405020304" pitchFamily="18" charset="0"/>
              </a:rPr>
              <a:t>с иностранными студентами ведется в соответствии </a:t>
            </a:r>
            <a:r>
              <a:rPr lang="ru-RU" sz="1600" dirty="0">
                <a:cs typeface="Times New Roman" panose="02020603050405020304" pitchFamily="18" charset="0"/>
              </a:rPr>
              <a:t>с </a:t>
            </a:r>
            <a:r>
              <a:rPr lang="ru-RU" sz="1600" dirty="0" smtClean="0">
                <a:cs typeface="Times New Roman" panose="02020603050405020304" pitchFamily="18" charset="0"/>
              </a:rPr>
              <a:t>Законом Республики </a:t>
            </a:r>
            <a:r>
              <a:rPr lang="ru-RU" sz="1600" dirty="0">
                <a:cs typeface="Times New Roman" panose="02020603050405020304" pitchFamily="18" charset="0"/>
              </a:rPr>
              <a:t>Казахстан от 22 июля 2011 года </a:t>
            </a:r>
            <a:r>
              <a:rPr lang="ru-RU" sz="1600" dirty="0" smtClean="0">
                <a:cs typeface="Times New Roman" panose="02020603050405020304" pitchFamily="18" charset="0"/>
              </a:rPr>
              <a:t>№ 477-IV              </a:t>
            </a:r>
            <a:r>
              <a:rPr lang="ru-RU" sz="1600" dirty="0">
                <a:cs typeface="Times New Roman" panose="02020603050405020304" pitchFamily="18" charset="0"/>
              </a:rPr>
              <a:t>«О миграции населения» (с изменениями и дополнениями по состоянию на 22.07.2024 г</a:t>
            </a:r>
            <a:r>
              <a:rPr lang="ru-RU" sz="1600" dirty="0" smtClean="0">
                <a:cs typeface="Times New Roman" panose="02020603050405020304" pitchFamily="18" charset="0"/>
              </a:rPr>
              <a:t>.).</a:t>
            </a:r>
          </a:p>
          <a:p>
            <a:pPr algn="just"/>
            <a:endParaRPr lang="ru-RU" sz="1600" dirty="0" smtClean="0"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cs typeface="Times New Roman" panose="02020603050405020304" pitchFamily="18" charset="0"/>
              </a:rPr>
              <a:t>В рамках Программы адаптации иностранных студентов на регулярной основе осуществляется контроль и мониторинг пребывания и обучения иностранных студентов в том числе психологическая поддержка и медицинское сопровождение</a:t>
            </a:r>
            <a:r>
              <a:rPr lang="ru-RU" sz="1600" dirty="0" smtClean="0"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dirty="0"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cs typeface="Times New Roman" panose="02020603050405020304" pitchFamily="18" charset="0"/>
              </a:rPr>
              <a:t>Ежегодно на базе Академии реализуется Осенняя школа, в рамках которой иностранные обучающиеся проходят обучение.</a:t>
            </a:r>
            <a:endParaRPr lang="ru-RU" sz="1600" dirty="0" smtClean="0"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2" y="4325815"/>
            <a:ext cx="3305386" cy="2307342"/>
          </a:xfrm>
          <a:prstGeom prst="rect">
            <a:avLst/>
          </a:prstGeom>
        </p:spPr>
      </p:pic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413235" y="242036"/>
            <a:ext cx="11464651" cy="534377"/>
          </a:xfrm>
          <a:solidFill>
            <a:srgbClr val="67A1A0"/>
          </a:solidFill>
        </p:spPr>
        <p:txBody>
          <a:bodyPr>
            <a:noAutofit/>
          </a:bodyPr>
          <a:lstStyle/>
          <a:p>
            <a:pPr lvl="0" algn="ctr"/>
            <a:r>
              <a:rPr lang="ru-RU" sz="3200" b="1" dirty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4325815"/>
            <a:ext cx="3744280" cy="23167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223" y="4324288"/>
            <a:ext cx="3663661" cy="230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2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698" cy="69195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4670" y="960080"/>
            <a:ext cx="112063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5650" y="935509"/>
            <a:ext cx="114646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3. </a:t>
            </a:r>
            <a:r>
              <a:rPr lang="ru-RU" sz="1600" b="1" dirty="0" err="1"/>
              <a:t>Двудипломная</a:t>
            </a:r>
            <a:r>
              <a:rPr lang="ru-RU" sz="1600" b="1" dirty="0"/>
              <a:t> образовательная программа</a:t>
            </a:r>
            <a:endParaRPr lang="ru-RU" sz="1600" dirty="0"/>
          </a:p>
          <a:p>
            <a:endParaRPr lang="ru-RU" sz="1600" dirty="0" smtClean="0"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cs typeface="Times New Roman" panose="02020603050405020304" pitchFamily="18" charset="0"/>
              </a:rPr>
              <a:t>С 2020-2021 учебного года в Академии реализуется </a:t>
            </a:r>
            <a:r>
              <a:rPr lang="ru-RU" sz="1600" b="1" dirty="0" err="1" smtClean="0">
                <a:cs typeface="Times New Roman" panose="02020603050405020304" pitchFamily="18" charset="0"/>
              </a:rPr>
              <a:t>двудипломная</a:t>
            </a:r>
            <a:r>
              <a:rPr lang="ru-RU" sz="1600" b="1" dirty="0" smtClean="0">
                <a:cs typeface="Times New Roman" panose="02020603050405020304" pitchFamily="18" charset="0"/>
              </a:rPr>
              <a:t> образовательная программа </a:t>
            </a:r>
            <a:r>
              <a:rPr lang="ru-RU" sz="1600" dirty="0" smtClean="0">
                <a:cs typeface="Times New Roman" panose="02020603050405020304" pitchFamily="18" charset="0"/>
              </a:rPr>
              <a:t>«Педагогика хореографического искусства»</a:t>
            </a:r>
            <a:r>
              <a:rPr lang="ru-RU" sz="1600" b="1" dirty="0" smtClean="0"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cs typeface="Times New Roman" panose="02020603050405020304" pitchFamily="18" charset="0"/>
              </a:rPr>
              <a:t>с Казанским государственным институтом культуры (Казань, Татарстан). </a:t>
            </a:r>
            <a:r>
              <a:rPr lang="ru-RU" sz="1600" dirty="0" err="1" smtClean="0">
                <a:cs typeface="Times New Roman" panose="02020603050405020304" pitchFamily="18" charset="0"/>
              </a:rPr>
              <a:t>Двудипломная</a:t>
            </a:r>
            <a:r>
              <a:rPr lang="ru-RU" sz="1600" dirty="0" smtClean="0">
                <a:cs typeface="Times New Roman" panose="02020603050405020304" pitchFamily="18" charset="0"/>
              </a:rPr>
              <a:t> образовательная программа имеет первичную специализированную </a:t>
            </a:r>
            <a:r>
              <a:rPr lang="ru-RU" sz="1600" dirty="0">
                <a:cs typeface="Times New Roman" panose="02020603050405020304" pitchFamily="18" charset="0"/>
              </a:rPr>
              <a:t>аккредитации в </a:t>
            </a:r>
            <a:r>
              <a:rPr lang="ru-RU" sz="1600" dirty="0" smtClean="0">
                <a:cs typeface="Times New Roman" panose="02020603050405020304" pitchFamily="18" charset="0"/>
              </a:rPr>
              <a:t>национальном </a:t>
            </a:r>
            <a:r>
              <a:rPr lang="ru-RU" sz="1600" dirty="0" err="1" smtClean="0">
                <a:cs typeface="Times New Roman" panose="02020603050405020304" pitchFamily="18" charset="0"/>
              </a:rPr>
              <a:t>аккредитационном</a:t>
            </a:r>
            <a:r>
              <a:rPr lang="ru-RU" sz="1600" dirty="0" smtClean="0">
                <a:cs typeface="Times New Roman" panose="02020603050405020304" pitchFamily="18" charset="0"/>
              </a:rPr>
              <a:t> агентстве РК. </a:t>
            </a:r>
          </a:p>
          <a:p>
            <a:pPr algn="just"/>
            <a:endParaRPr lang="ru-RU" sz="1600" dirty="0"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cs typeface="Times New Roman" panose="02020603050405020304" pitchFamily="18" charset="0"/>
              </a:rPr>
              <a:t>Программа реализуется в соответствии с Положением о реализации программ двойного диплома. </a:t>
            </a:r>
          </a:p>
          <a:p>
            <a:endParaRPr lang="ru-RU" sz="1600" dirty="0"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cs typeface="Times New Roman" panose="02020603050405020304" pitchFamily="18" charset="0"/>
              </a:rPr>
              <a:t>Текущее состояние:</a:t>
            </a:r>
          </a:p>
          <a:p>
            <a:r>
              <a:rPr lang="ru-RU" sz="1600" dirty="0" smtClean="0">
                <a:cs typeface="Times New Roman" panose="02020603050405020304" pitchFamily="18" charset="0"/>
              </a:rPr>
              <a:t>С 2021-2022 по 2024-2025 учебные годы обучение проходит студентка </a:t>
            </a:r>
            <a:r>
              <a:rPr lang="ru-RU" sz="1600" dirty="0" err="1" smtClean="0">
                <a:cs typeface="Times New Roman" panose="02020603050405020304" pitchFamily="18" charset="0"/>
              </a:rPr>
              <a:t>Серикказина</a:t>
            </a:r>
            <a:r>
              <a:rPr lang="ru-RU" sz="1600" dirty="0" smtClean="0"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cs typeface="Times New Roman" panose="02020603050405020304" pitchFamily="18" charset="0"/>
              </a:rPr>
              <a:t>Акбаян</a:t>
            </a:r>
            <a:r>
              <a:rPr lang="ru-RU" sz="1600" dirty="0" smtClean="0"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smtClean="0">
                <a:cs typeface="Times New Roman" panose="02020603050405020304" pitchFamily="18" charset="0"/>
              </a:rPr>
              <a:t>С 2022-2025 учебные годы проходили обучения </a:t>
            </a:r>
            <a:r>
              <a:rPr lang="ru-RU" sz="1600" dirty="0">
                <a:cs typeface="Times New Roman" panose="02020603050405020304" pitchFamily="18" charset="0"/>
              </a:rPr>
              <a:t>3</a:t>
            </a:r>
            <a:r>
              <a:rPr lang="ru-RU" sz="1600" dirty="0" smtClean="0">
                <a:cs typeface="Times New Roman" panose="02020603050405020304" pitchFamily="18" charset="0"/>
              </a:rPr>
              <a:t> обучающихся.  </a:t>
            </a:r>
          </a:p>
          <a:p>
            <a:endParaRPr lang="ru-RU" sz="1600" dirty="0" smtClean="0">
              <a:cs typeface="Times New Roman" panose="02020603050405020304" pitchFamily="18" charset="0"/>
            </a:endParaRPr>
          </a:p>
          <a:p>
            <a:endParaRPr lang="ru-RU" sz="1600" dirty="0">
              <a:cs typeface="Times New Roman" panose="02020603050405020304" pitchFamily="18" charset="0"/>
            </a:endParaRPr>
          </a:p>
        </p:txBody>
      </p:sp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395651" y="242036"/>
            <a:ext cx="11464651" cy="534377"/>
          </a:xfrm>
          <a:solidFill>
            <a:srgbClr val="67A1A0"/>
          </a:solidFill>
        </p:spPr>
        <p:txBody>
          <a:bodyPr>
            <a:noAutofit/>
          </a:bodyPr>
          <a:lstStyle/>
          <a:p>
            <a:pPr lvl="0" algn="ctr"/>
            <a:r>
              <a:rPr lang="ru-RU" sz="3200" b="1" dirty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5" y="4343997"/>
            <a:ext cx="8062403" cy="203921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470" y="3013559"/>
            <a:ext cx="2517318" cy="355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698" cy="691956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5676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lvl="0"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4123" y="899503"/>
            <a:ext cx="1144770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b="1" dirty="0">
                <a:cs typeface="Times New Roman" panose="02020603050405020304" pitchFamily="18" charset="0"/>
              </a:rPr>
              <a:t>4. Академическая мобильность </a:t>
            </a:r>
            <a:r>
              <a:rPr lang="ru-RU" sz="1700" b="1" dirty="0" smtClean="0">
                <a:cs typeface="Times New Roman" panose="02020603050405020304" pitchFamily="18" charset="0"/>
              </a:rPr>
              <a:t>обучающихся и </a:t>
            </a:r>
            <a:r>
              <a:rPr lang="ru-RU" sz="1700" b="1" dirty="0">
                <a:cs typeface="Times New Roman" panose="02020603050405020304" pitchFamily="18" charset="0"/>
              </a:rPr>
              <a:t>ППС</a:t>
            </a:r>
            <a:endParaRPr lang="ru-RU" sz="1700" dirty="0">
              <a:cs typeface="Times New Roman" panose="02020603050405020304" pitchFamily="18" charset="0"/>
            </a:endParaRPr>
          </a:p>
          <a:p>
            <a:pPr algn="just"/>
            <a:endParaRPr lang="ru-RU" sz="1700" dirty="0" smtClean="0"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cs typeface="Times New Roman" panose="02020603050405020304" pitchFamily="18" charset="0"/>
              </a:rPr>
              <a:t>В </a:t>
            </a:r>
            <a:r>
              <a:rPr lang="ru-RU" sz="1700" dirty="0">
                <a:cs typeface="Times New Roman" panose="02020603050405020304" pitchFamily="18" charset="0"/>
              </a:rPr>
              <a:t>целях интеграции в международное образовательное пространство, повышения качества знаний, сопоставимости и признания образовательных программ с программами зарубежных творческих университетов, усиления интернационализации, Академия реализует академическую мобильность </a:t>
            </a:r>
            <a:r>
              <a:rPr lang="ru-RU" sz="1700" dirty="0" smtClean="0">
                <a:cs typeface="Times New Roman" panose="02020603050405020304" pitchFamily="18" charset="0"/>
              </a:rPr>
              <a:t>обучающихся и ППС. </a:t>
            </a:r>
          </a:p>
          <a:p>
            <a:pPr algn="just"/>
            <a:endParaRPr lang="ru-RU" sz="1700" dirty="0">
              <a:cs typeface="Times New Roman" panose="02020603050405020304" pitchFamily="18" charset="0"/>
            </a:endParaRPr>
          </a:p>
          <a:p>
            <a:pPr algn="just"/>
            <a:r>
              <a:rPr lang="ru-RU" sz="1700" dirty="0" smtClean="0">
                <a:cs typeface="Times New Roman" panose="02020603050405020304" pitchFamily="18" charset="0"/>
              </a:rPr>
              <a:t>Поддержка </a:t>
            </a:r>
            <a:r>
              <a:rPr lang="ru-RU" sz="1700" dirty="0">
                <a:cs typeface="Times New Roman" panose="02020603050405020304" pitchFamily="18" charset="0"/>
              </a:rPr>
              <a:t>академической мобильности осуществляется в соответствии с </a:t>
            </a:r>
            <a:r>
              <a:rPr lang="ru-RU" sz="1700" b="1" dirty="0">
                <a:cs typeface="Times New Roman" panose="02020603050405020304" pitchFamily="18" charset="0"/>
              </a:rPr>
              <a:t>Положением об академической мобильности </a:t>
            </a:r>
            <a:r>
              <a:rPr lang="ru-RU" sz="1700" b="1" dirty="0" smtClean="0">
                <a:cs typeface="Times New Roman" panose="02020603050405020304" pitchFamily="18" charset="0"/>
              </a:rPr>
              <a:t>обучающихся</a:t>
            </a:r>
            <a:r>
              <a:rPr lang="ru-RU" sz="1700" dirty="0" smtClean="0">
                <a:cs typeface="Times New Roman" panose="02020603050405020304" pitchFamily="18" charset="0"/>
              </a:rPr>
              <a:t>, </a:t>
            </a:r>
            <a:r>
              <a:rPr lang="ru-RU" sz="1700" dirty="0">
                <a:cs typeface="Times New Roman" panose="02020603050405020304" pitchFamily="18" charset="0"/>
              </a:rPr>
              <a:t>которое определяет порядок, правила и процедуру </a:t>
            </a:r>
            <a:r>
              <a:rPr lang="ru-RU" sz="1700" dirty="0" smtClean="0">
                <a:cs typeface="Times New Roman" panose="02020603050405020304" pitchFamily="18" charset="0"/>
              </a:rPr>
              <a:t>отбора и прохождения </a:t>
            </a:r>
            <a:r>
              <a:rPr lang="ru-RU" sz="1700" dirty="0">
                <a:cs typeface="Times New Roman" panose="02020603050405020304" pitchFamily="18" charset="0"/>
              </a:rPr>
              <a:t>академической мобильности. </a:t>
            </a:r>
            <a:endParaRPr lang="ru-RU" sz="1700" dirty="0" smtClean="0">
              <a:cs typeface="Times New Roman" panose="02020603050405020304" pitchFamily="18" charset="0"/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395651" y="242036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952500" y="3459780"/>
            <a:ext cx="10287000" cy="2743200"/>
            <a:chOff x="0" y="0"/>
            <a:chExt cx="10287000" cy="274320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40660" cy="274066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712" y="0"/>
              <a:ext cx="1941830" cy="1600835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894" y="0"/>
              <a:ext cx="2406650" cy="125603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832" y="1371600"/>
              <a:ext cx="1371600" cy="137160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400" y="0"/>
              <a:ext cx="2514600" cy="274193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12" y="5229585"/>
            <a:ext cx="1941830" cy="138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698" cy="6919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5713" y="776413"/>
            <a:ext cx="110001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cs typeface="Times New Roman" panose="02020603050405020304" pitchFamily="18" charset="0"/>
              </a:rPr>
              <a:t>4. Академическая мобильность студентов и ППС</a:t>
            </a:r>
            <a:endParaRPr lang="ru-RU" sz="1600" dirty="0"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cs typeface="Times New Roman" panose="02020603050405020304" pitchFamily="18" charset="0"/>
              </a:rPr>
              <a:t>Ежегодно осуществляется отправление/прием обучающихся на обучение в рамках академической мобильности в </a:t>
            </a:r>
            <a:r>
              <a:rPr lang="ru-RU" sz="1600" dirty="0">
                <a:cs typeface="Times New Roman" panose="02020603050405020304" pitchFamily="18" charset="0"/>
              </a:rPr>
              <a:t>Латвийскую академию культуры (Латвия), </a:t>
            </a:r>
            <a:r>
              <a:rPr lang="ru-RU" sz="1600" dirty="0" smtClean="0">
                <a:cs typeface="Times New Roman" panose="02020603050405020304" pitchFamily="18" charset="0"/>
              </a:rPr>
              <a:t>Национальную </a:t>
            </a:r>
            <a:r>
              <a:rPr lang="ru-RU" sz="1600" dirty="0">
                <a:cs typeface="Times New Roman" panose="02020603050405020304" pitchFamily="18" charset="0"/>
              </a:rPr>
              <a:t>академию танца </a:t>
            </a:r>
            <a:r>
              <a:rPr lang="ru-RU" sz="1600" dirty="0" smtClean="0">
                <a:cs typeface="Times New Roman" panose="02020603050405020304" pitchFamily="18" charset="0"/>
              </a:rPr>
              <a:t>(Италия), Иерусалимскую </a:t>
            </a:r>
            <a:r>
              <a:rPr lang="ru-RU" sz="1600" dirty="0">
                <a:cs typeface="Times New Roman" panose="02020603050405020304" pitchFamily="18" charset="0"/>
              </a:rPr>
              <a:t>академию музыки и </a:t>
            </a:r>
            <a:r>
              <a:rPr lang="ru-RU" sz="1600" dirty="0" smtClean="0">
                <a:cs typeface="Times New Roman" panose="02020603050405020304" pitchFamily="18" charset="0"/>
              </a:rPr>
              <a:t>танца (Израиль), Российский  институт театрального искусства – ГИТИС</a:t>
            </a:r>
            <a:r>
              <a:rPr lang="ru-RU" sz="1600" dirty="0">
                <a:cs typeface="Times New Roman" panose="02020603050405020304" pitchFamily="18" charset="0"/>
              </a:rPr>
              <a:t>, Казанский государственный институт культуры </a:t>
            </a:r>
            <a:r>
              <a:rPr lang="ru-RU" sz="1600" dirty="0" smtClean="0">
                <a:cs typeface="Times New Roman" panose="02020603050405020304" pitchFamily="18" charset="0"/>
              </a:rPr>
              <a:t>(Россия), Бакинскую хореографическую</a:t>
            </a:r>
            <a:r>
              <a:rPr lang="ru-RU" sz="1600" dirty="0"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cs typeface="Times New Roman" panose="02020603050405020304" pitchFamily="18" charset="0"/>
              </a:rPr>
              <a:t>Академию </a:t>
            </a:r>
            <a:r>
              <a:rPr lang="ru-RU" sz="1600" dirty="0">
                <a:cs typeface="Times New Roman" panose="02020603050405020304" pitchFamily="18" charset="0"/>
              </a:rPr>
              <a:t>(Азербайджан), Белорусский </a:t>
            </a:r>
            <a:r>
              <a:rPr lang="ru-RU" sz="1600" dirty="0" smtClean="0">
                <a:cs typeface="Times New Roman" panose="02020603050405020304" pitchFamily="18" charset="0"/>
              </a:rPr>
              <a:t>государственный университет культуры </a:t>
            </a:r>
            <a:r>
              <a:rPr lang="ru-RU" sz="1600" dirty="0"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cs typeface="Times New Roman" panose="02020603050405020304" pitchFamily="18" charset="0"/>
              </a:rPr>
              <a:t>искусств (Беларусь), Государственную академию хореографии Узбекистана (Узбекистан), </a:t>
            </a:r>
            <a:r>
              <a:rPr lang="ru-RU" sz="1600" dirty="0" err="1" smtClean="0">
                <a:cs typeface="Times New Roman" panose="02020603050405020304" pitchFamily="18" charset="0"/>
              </a:rPr>
              <a:t>Кыргызский</a:t>
            </a:r>
            <a:r>
              <a:rPr lang="ru-RU" sz="1600" dirty="0" smtClean="0">
                <a:cs typeface="Times New Roman" panose="02020603050405020304" pitchFamily="18" charset="0"/>
              </a:rPr>
              <a:t> государственный университет культуры и искусств им. </a:t>
            </a:r>
            <a:r>
              <a:rPr lang="ru-RU" sz="1600" dirty="0" err="1" smtClean="0">
                <a:cs typeface="Times New Roman" panose="02020603050405020304" pitchFamily="18" charset="0"/>
              </a:rPr>
              <a:t>Бейшеналиевой</a:t>
            </a:r>
            <a:r>
              <a:rPr lang="ru-RU" sz="1600" dirty="0" smtClean="0">
                <a:cs typeface="Times New Roman" panose="02020603050405020304" pitchFamily="18" charset="0"/>
              </a:rPr>
              <a:t> и т.д.</a:t>
            </a:r>
          </a:p>
          <a:p>
            <a:pPr algn="just"/>
            <a:endParaRPr lang="ru-RU" sz="1600" dirty="0"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cs typeface="Times New Roman" panose="02020603050405020304" pitchFamily="18" charset="0"/>
              </a:rPr>
              <a:t>Перспективы развития на ближайшие годы:</a:t>
            </a:r>
          </a:p>
          <a:p>
            <a:pPr algn="just"/>
            <a:r>
              <a:rPr lang="ru-RU" sz="1600" dirty="0" smtClean="0">
                <a:cs typeface="Times New Roman" panose="02020603050405020304" pitchFamily="18" charset="0"/>
              </a:rPr>
              <a:t>Направление в рамках академической мобильности в Пекинскую </a:t>
            </a:r>
            <a:r>
              <a:rPr lang="ru-RU" sz="1600" dirty="0">
                <a:cs typeface="Times New Roman" panose="02020603050405020304" pitchFamily="18" charset="0"/>
              </a:rPr>
              <a:t>академию танца (Китай</a:t>
            </a:r>
            <a:r>
              <a:rPr lang="ru-RU" sz="1600" dirty="0" smtClean="0">
                <a:cs typeface="Times New Roman" panose="02020603050405020304" pitchFamily="18" charset="0"/>
              </a:rPr>
              <a:t>) – 2025 г., Вьетнамскую академию танца (Вьетнам) – 2025 г., Венгерский университет танца (Венгрия) – 2025 г., Университет исполнительских искусств им. </a:t>
            </a:r>
            <a:r>
              <a:rPr lang="ru-RU" sz="1600" dirty="0" err="1" smtClean="0">
                <a:cs typeface="Times New Roman" panose="02020603050405020304" pitchFamily="18" charset="0"/>
              </a:rPr>
              <a:t>Мимар</a:t>
            </a:r>
            <a:r>
              <a:rPr lang="ru-RU" sz="1600" dirty="0" smtClean="0"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cs typeface="Times New Roman" panose="02020603050405020304" pitchFamily="18" charset="0"/>
              </a:rPr>
              <a:t>Синана</a:t>
            </a:r>
            <a:r>
              <a:rPr lang="ru-RU" sz="1600" dirty="0" smtClean="0">
                <a:cs typeface="Times New Roman" panose="02020603050405020304" pitchFamily="18" charset="0"/>
              </a:rPr>
              <a:t> (Турция) – 2025г.. </a:t>
            </a:r>
            <a:r>
              <a:rPr lang="ru-RU" sz="1600" dirty="0">
                <a:cs typeface="Times New Roman" panose="02020603050405020304" pitchFamily="18" charset="0"/>
              </a:rPr>
              <a:t>Московскую государственную академию хореографии (Россия) </a:t>
            </a:r>
            <a:r>
              <a:rPr lang="ru-RU" sz="1600" dirty="0" smtClean="0">
                <a:cs typeface="Times New Roman" panose="02020603050405020304" pitchFamily="18" charset="0"/>
              </a:rPr>
              <a:t>– 2026 г., </a:t>
            </a:r>
            <a:r>
              <a:rPr lang="ru-RU" sz="1600" dirty="0">
                <a:cs typeface="Times New Roman" panose="02020603050405020304" pitchFamily="18" charset="0"/>
              </a:rPr>
              <a:t>Музыкальный университет Фредерика Шопена (Польша) </a:t>
            </a:r>
            <a:r>
              <a:rPr lang="ru-RU" sz="1600" dirty="0" smtClean="0">
                <a:cs typeface="Times New Roman" panose="02020603050405020304" pitchFamily="18" charset="0"/>
              </a:rPr>
              <a:t>– 2026 г.</a:t>
            </a:r>
            <a:endParaRPr lang="ru-RU" dirty="0" smtClean="0">
              <a:cs typeface="Times New Roman" panose="02020603050405020304" pitchFamily="18" charset="0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395651" y="242036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75713" y="4302977"/>
            <a:ext cx="11540490" cy="2291714"/>
            <a:chOff x="0" y="0"/>
            <a:chExt cx="11540490" cy="2291937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937"/>
              <a:ext cx="1711960" cy="2276475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678" y="5937"/>
              <a:ext cx="1719580" cy="2275205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3232" y="5937"/>
              <a:ext cx="1714500" cy="2276475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4847" y="0"/>
              <a:ext cx="2630805" cy="2280920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5937"/>
              <a:ext cx="2853690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240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6698" cy="6919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2381" y="947243"/>
            <a:ext cx="115319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cs typeface="Times New Roman" panose="02020603050405020304" pitchFamily="18" charset="0"/>
              </a:rPr>
              <a:t>5. Мобильность профессорско-преподавательского состава</a:t>
            </a:r>
            <a:endParaRPr lang="ru-RU" sz="1600" dirty="0">
              <a:cs typeface="Times New Roman" panose="02020603050405020304" pitchFamily="18" charset="0"/>
            </a:endParaRPr>
          </a:p>
          <a:p>
            <a:pPr algn="just"/>
            <a:endParaRPr lang="ru-RU" sz="1600" dirty="0" smtClean="0"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cs typeface="Times New Roman" panose="02020603050405020304" pitchFamily="18" charset="0"/>
              </a:rPr>
              <a:t>Ежегодно в рамках установленного многолетнего сотрудничества преподаватели Академии направляются в: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Times New Roman" panose="02020603050405020304" pitchFamily="18" charset="0"/>
              </a:rPr>
              <a:t>Музыкальный </a:t>
            </a:r>
            <a:r>
              <a:rPr lang="ru-RU" sz="1600" dirty="0">
                <a:cs typeface="Times New Roman" panose="02020603050405020304" pitchFamily="18" charset="0"/>
              </a:rPr>
              <a:t>университет Фредерика Шопена (Польша</a:t>
            </a:r>
            <a:r>
              <a:rPr lang="ru-RU" sz="1600" dirty="0" smtClean="0">
                <a:cs typeface="Times New Roman" panose="02020603050405020304" pitchFamily="18" charset="0"/>
              </a:rPr>
              <a:t>) для проведения мастер-классов классического танца;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Times New Roman" panose="02020603050405020304" pitchFamily="18" charset="0"/>
              </a:rPr>
              <a:t>Пекинская академия танца (Китай) для проведения мастер-классов казахского танца;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Times New Roman" panose="02020603050405020304" pitchFamily="18" charset="0"/>
              </a:rPr>
              <a:t>«</a:t>
            </a:r>
            <a:r>
              <a:rPr lang="en-US" sz="1600" dirty="0" smtClean="0">
                <a:cs typeface="Times New Roman" panose="02020603050405020304" pitchFamily="18" charset="0"/>
              </a:rPr>
              <a:t>Sofia </a:t>
            </a:r>
            <a:r>
              <a:rPr lang="en-US" sz="1600" dirty="0">
                <a:cs typeface="Times New Roman" panose="02020603050405020304" pitchFamily="18" charset="0"/>
              </a:rPr>
              <a:t>Ballet </a:t>
            </a:r>
            <a:r>
              <a:rPr lang="en-US" sz="1600" dirty="0" smtClean="0">
                <a:cs typeface="Times New Roman" panose="02020603050405020304" pitchFamily="18" charset="0"/>
              </a:rPr>
              <a:t>Academy</a:t>
            </a:r>
            <a:r>
              <a:rPr lang="ru-RU" sz="1600" dirty="0" smtClean="0">
                <a:cs typeface="Times New Roman" panose="02020603050405020304" pitchFamily="18" charset="0"/>
              </a:rPr>
              <a:t>» для проведения мастер-классов классического танца;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Times New Roman" panose="02020603050405020304" pitchFamily="18" charset="0"/>
              </a:rPr>
              <a:t>«</a:t>
            </a:r>
            <a:r>
              <a:rPr lang="en-US" sz="1600" dirty="0" smtClean="0">
                <a:cs typeface="Times New Roman" panose="02020603050405020304" pitchFamily="18" charset="0"/>
              </a:rPr>
              <a:t>Bayer </a:t>
            </a:r>
            <a:r>
              <a:rPr lang="en-US" sz="1600" dirty="0">
                <a:cs typeface="Times New Roman" panose="02020603050405020304" pitchFamily="18" charset="0"/>
              </a:rPr>
              <a:t>Ballet </a:t>
            </a:r>
            <a:r>
              <a:rPr lang="en-US" sz="1600" dirty="0" smtClean="0">
                <a:cs typeface="Times New Roman" panose="02020603050405020304" pitchFamily="18" charset="0"/>
              </a:rPr>
              <a:t>Academy</a:t>
            </a:r>
            <a:r>
              <a:rPr lang="ru-RU" sz="1600" dirty="0" smtClean="0">
                <a:cs typeface="Times New Roman" panose="02020603050405020304" pitchFamily="18" charset="0"/>
              </a:rPr>
              <a:t>» для проведения интенсивной стажировки классического танца;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cs typeface="Times New Roman" panose="02020603050405020304" pitchFamily="18" charset="0"/>
              </a:rPr>
              <a:t>Бакинская академия хореографии для проведения лекций.</a:t>
            </a:r>
            <a:endParaRPr lang="ru-RU" dirty="0" smtClean="0">
              <a:cs typeface="Times New Roman" panose="02020603050405020304" pitchFamily="18" charset="0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395651" y="283285"/>
            <a:ext cx="11464651" cy="534377"/>
          </a:xfrm>
          <a:prstGeom prst="rect">
            <a:avLst/>
          </a:prstGeom>
          <a:solidFill>
            <a:srgbClr val="67A1A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smtClean="0">
                <a:latin typeface="+mn-lt"/>
                <a:cs typeface="Times New Roman" panose="02020603050405020304" pitchFamily="18" charset="0"/>
              </a:rPr>
              <a:t>Основные направления работы</a:t>
            </a:r>
            <a:endParaRPr lang="ru-RU" sz="320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269215" y="3124916"/>
            <a:ext cx="9720579" cy="3542030"/>
            <a:chOff x="0" y="0"/>
            <a:chExt cx="9720588" cy="3542030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4" r="2889"/>
            <a:stretch/>
          </p:blipFill>
          <p:spPr bwMode="auto">
            <a:xfrm>
              <a:off x="5937" y="0"/>
              <a:ext cx="3093085" cy="17132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215" y="0"/>
              <a:ext cx="3891280" cy="3542030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3953" y="1828800"/>
              <a:ext cx="2286635" cy="171323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17"/>
            <a:stretch/>
          </p:blipFill>
          <p:spPr bwMode="auto">
            <a:xfrm>
              <a:off x="0" y="1828800"/>
              <a:ext cx="3098800" cy="17081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3953" y="0"/>
              <a:ext cx="2286635" cy="17132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128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15146</TotalTime>
  <Words>2079</Words>
  <Application>Microsoft Office PowerPoint</Application>
  <PresentationFormat>Широкоэкранный</PresentationFormat>
  <Paragraphs>191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«Состояние и перспективы развития международного опыта Казахской национальной академии хореографии»</vt:lpstr>
      <vt:lpstr>Презентация PowerPoint</vt:lpstr>
      <vt:lpstr>Презентация PowerPoint</vt:lpstr>
      <vt:lpstr>Основные направления работы</vt:lpstr>
      <vt:lpstr>Основные направления работы</vt:lpstr>
      <vt:lpstr>Основные направления работы</vt:lpstr>
      <vt:lpstr>Основные направления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M1</cp:lastModifiedBy>
  <cp:revision>892</cp:revision>
  <dcterms:created xsi:type="dcterms:W3CDTF">2017-11-14T06:07:13Z</dcterms:created>
  <dcterms:modified xsi:type="dcterms:W3CDTF">2025-03-04T12:57:09Z</dcterms:modified>
</cp:coreProperties>
</file>